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  <Relationship Id="rId19" Type="http://schemas.openxmlformats.org/officeDocument/2006/relationships/notesMaster" Target="notesMasters/notesMaster1.xml"/>
</Relationships>
</file>

<file path=ppt/notesMasters/_rels/notesMaster1.xml.rels><?xml version="1.0" encoding="UTF-8" standalone="yes"?>
<Relationships xmlns="http://schemas.openxmlformats.org/package/2006/relationships">
  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marL="0" algn="l">
      <a:defRPr sz="1200" lang="en-US"/>
    </a:lvl1pPr>
  </p:notesStyle>
</p:notesMaster>
</file>

<file path=ppt/notesSlides/_rels/notesSlide1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.xml"/>
</Relationships>
</file>

<file path=ppt/notesSlides/_rels/notesSlide10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0.xml"/>
</Relationships>
</file>

<file path=ppt/notesSlides/_rels/notesSlide11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1.xml"/>
</Relationships>
</file>

<file path=ppt/notesSlides/_rels/notesSlide12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2.xml"/>
</Relationships>
</file>

<file path=ppt/notesSlides/_rels/notesSlide2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2.xml"/>
</Relationships>
</file>

<file path=ppt/notesSlides/_rels/notesSlide3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3.xml"/>
</Relationships>
</file>

<file path=ppt/notesSlides/_rels/notesSlide4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4.xml"/>
</Relationships>
</file>

<file path=ppt/notesSlides/_rels/notesSlide5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5.xml"/>
</Relationships>
</file>

<file path=ppt/notesSlides/_rels/notesSlide6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6.xml"/>
</Relationships>
</file>

<file path=ppt/notesSlides/_rels/notesSlide7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7.xml"/>
</Relationships>
</file>

<file path=ppt/notesSlides/_rels/notesSlide8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8.xml"/>
</Relationships>
</file>

<file path=ppt/notesSlides/_rels/notesSlide9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9.xml"/>
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今天我们不只学习几个工艺术语，而是学习怎样借助功法柜，让客户亲眼看见、亲手触摸好风景的工艺实力。一座功法柜，就是一套可以现场验证的工艺证据。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特殊门板要从结构、连接和封边三个角度讲。骨骼线门板强调隐藏扣件和四十五度拼框，包覆门强调纹理和稳定性，玻璃门则让客户实际体验铰链的顺畅、静音和自动回弹。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墙板工艺先判断位置，再选择连接方式。阳角、平面拼接和无型材阳角各有对应做法；热弯圆弧从R十八到R一百五十，重点是表面光滑、不易变形，并且不依赖辅助板连接。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最后请用三分钟完成一块展板的讲解。依次回答看哪里、摸哪里、怎么比较、客户得到什么；记住，工艺不是堆叠术语，而是把客户可以验证的细节转化为信任。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整套课程沿着六类工艺展开：门板、五金、柜体、混油、特殊门板和墙板。每一块展板都用同一个动作学习：先指出看哪里，再邀请客户摸哪里，然后说明怎么比较，最后落到客户能得到什么。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第一块展板建立两条识别主线。免拉手系列重点观察造型是否连续、封边是否完整；金属拉手系列重点观察嵌入是否齐平、铣型是否精准、连接是否稳定。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免拉手不是一种固定造型，而是一组不同的结构方案。讲解时先辨认单尖、J型、C型、四十五度斜封边和包边，再让客户体验不同结构带来的线条、握持和开门感受。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判断加工精度，重点看两条线。第一条是拉手与板面的齐平线，第二条是侧面封边的洁净线；逆光观察并用手触摸，如果不溢胶、不留黑边，工艺证据就成立了。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拉直器用于调节超规格门板，并不是所有门板都必须安装。三胺板长度不超过两千一百毫米、PET板长度不超过两千四百毫米时可以不加拉直器；轨道则要让客户实际推拉，感受阻尼、反弹与顺畅度。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格栅负责触感和立面节奏，灯光负责空间体验。九加十八毫米细格栅采用卡槽方式，十八加十八毫米格栅采用五金扣件；灯带线隐藏后，高低错落的格栅才能形成干净的光影效果。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第三块展板把内部五金、夹心结构和柜体细节放在一起比较。标配和升级衣杆可以直接体验，ABA夹心板通过深浅层次和异色封边增强质感，承重部位则使用十八毫米板件确保可靠。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混油工艺既要讲环保，也要讲可感知的表面质量。好风景采用水性油漆，客户可以通过触摸细腻度、逆光观察平整度，以及查看角花和连续线条的清晰度来判断完成度。</a:t>
            </a:r>
          </a:p>
        </p:txBody>
      </p:sp>
    </p:spTree>
  </p:cSld>
  <p:clrMapOvr>
    <a:masterClrMapping/>
  </p:clrMapOvr>
</p:note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7.xml><?xml version="1.0" encoding="utf-8"?>
<p:sldLayout xmlns:a="http://schemas.openxmlformats.org/drawingml/2006/main" xmlns:p="http://schemas.openxmlformats.org/presentationml/2006/main" type="blank" preserve="1">
  <p:cSld name="好风景7S功法柜工艺培训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 name="好风景7S功法柜工艺培训 —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31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2c7eddc004329948.jpg"/>
  <Relationship Id="rId3" Type="http://schemas.openxmlformats.org/officeDocument/2006/relationships/notesSlide" Target="../notesSlides/notesSlide1.xml"/>
</Relationships>
</file>

<file path=ppt/slides/_rels/slide10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f3e7ca35da8ca3dc.jpg"/>
  <Relationship Id="rId3" Type="http://schemas.openxmlformats.org/officeDocument/2006/relationships/notesSlide" Target="../notesSlides/notesSlide10.xml"/>
</Relationships>
</file>

<file path=ppt/slides/_rels/slide11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88010d9b3cb0f541.jpg"/>
  <Relationship Id="rId3" Type="http://schemas.openxmlformats.org/officeDocument/2006/relationships/notesSlide" Target="../notesSlides/notesSlide11.xml"/>
</Relationships>
</file>

<file path=ppt/slides/_rels/slide12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notesSlide" Target="../notesSlides/notesSlide12.xml"/>
</Relationships>
</file>

<file path=ppt/slides/_rels/slide2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notesSlide" Target="../notesSlides/notesSlide2.xml"/>
</Relationships>
</file>

<file path=ppt/slides/_rels/slide3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2c7eddc004329948.jpg"/>
  <Relationship Id="rId3" Type="http://schemas.openxmlformats.org/officeDocument/2006/relationships/notesSlide" Target="../notesSlides/notesSlide3.xml"/>
</Relationships>
</file>

<file path=ppt/slides/_rels/slide4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notesSlide" Target="../notesSlides/notesSlide4.xml"/>
</Relationships>
</file>

<file path=ppt/slides/_rels/slide5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2c7eddc004329948.jpg"/>
  <Relationship Id="rId3" Type="http://schemas.openxmlformats.org/officeDocument/2006/relationships/notesSlide" Target="../notesSlides/notesSlide5.xml"/>
</Relationships>
</file>

<file path=ppt/slides/_rels/slide6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7c55c241eb630e52.jpg"/>
  <Relationship Id="rId3" Type="http://schemas.openxmlformats.org/officeDocument/2006/relationships/notesSlide" Target="../notesSlides/notesSlide6.xml"/>
</Relationships>
</file>

<file path=ppt/slides/_rels/slide7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7c55c241eb630e52.jpg"/>
  <Relationship Id="rId3" Type="http://schemas.openxmlformats.org/officeDocument/2006/relationships/notesSlide" Target="../notesSlides/notesSlide7.xml"/>
</Relationships>
</file>

<file path=ppt/slides/_rels/slide8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5aa504b01799caaa.jpg"/>
  <Relationship Id="rId3" Type="http://schemas.openxmlformats.org/officeDocument/2006/relationships/notesSlide" Target="../notesSlides/notesSlide8.xml"/>
</Relationships>
</file>

<file path=ppt/slides/_rels/slide9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c4de081ebf56d785.jpg"/>
  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26542" y="368618"/>
            <a:ext cx="10605516" cy="264033"/>
            <a:chOff x="526542" y="368618"/>
            <a:chExt cx="10605516" cy="26403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68618"/>
              <a:ext cx="185858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F4F1E8"/>
                  </a:solidFill>
                  <a:latin typeface="+mn-lt"/>
                  <a:ea typeface="+mn-ea"/>
                  <a:cs typeface="+mn-cs"/>
                </a:rPr>
                <a:t>HIVISION 好风景家居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0081412" y="368618"/>
              <a:ext cx="105064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350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7S 培训系统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524750" y="876300"/>
            <a:ext cx="3714750" cy="5219700"/>
            <a:chOff x="7524750" y="876300"/>
            <a:chExt cx="3714750" cy="5219700"/>
          </a:xfrm>
        </p:grpSpPr>
        <p:sp>
          <p:nvSpPr>
            <p:cNvPr id="5" name="Rectangle 5"/>
            <p:cNvSpPr/>
            <p:nvPr/>
          </p:nvSpPr>
          <p:spPr>
            <a:xfrm>
              <a:off x="7524750" y="876300"/>
              <a:ext cx="3714750" cy="5219700"/>
            </a:xfrm>
            <a:prstGeom prst="roundRect">
              <a:avLst>
                <a:gd name="adj" fmla="val 4615"/>
              </a:avLst>
            </a:prstGeom>
            <a:solidFill>
              <a:schemeClr val="lt1"/>
            </a:solidFill>
            <a:ln>
              <a:noFill/>
            </a:ln>
          </p:spPr>
        </p:sp>
        <p:pic>
          <p:nvPicPr>
            <p:cNvPr id="6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31902" y="1066800"/>
              <a:ext cx="2700446" cy="4838700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514350" y="1543050"/>
            <a:ext cx="5482590" cy="2483167"/>
            <a:chOff x="514350" y="1543050"/>
            <a:chExt cx="5482590" cy="2483167"/>
          </a:xfrm>
        </p:grpSpPr>
        <p:sp>
          <p:nvSpPr>
            <p:cNvPr id="8" name="Line 8"/>
            <p:cNvSpPr/>
            <p:nvPr/>
          </p:nvSpPr>
          <p:spPr>
            <a:xfrm>
              <a:off x="533400" y="1543050"/>
              <a:ext cx="1085850" cy="9525"/>
            </a:xfrm>
            <a:custGeom>
              <a:avLst/>
              <a:gdLst/>
              <a:ahLst/>
              <a:cxnLst/>
              <a:rect l="l" t="t" r="r" b="b"/>
              <a:pathLst>
                <a:path w="1085850" h="9525">
                  <a:moveTo>
                    <a:pt x="0" y="0"/>
                  </a:moveTo>
                  <a:lnTo>
                    <a:pt x="1085850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514350" y="1798320"/>
              <a:ext cx="2457602" cy="10477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5400" b="1" dirty="0">
                  <a:solidFill>
                    <a:srgbClr val="F4F1E8"/>
                  </a:solidFill>
                  <a:latin typeface="+mj-lt"/>
                  <a:ea typeface="+mj-ea"/>
                  <a:cs typeface="+mj-cs"/>
                </a:rPr>
                <a:t>功法柜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14350" y="2598420"/>
              <a:ext cx="3264103" cy="10477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5400" b="1" dirty="0">
                  <a:solidFill>
                    <a:srgbClr val="F4F1E8"/>
                  </a:solidFill>
                  <a:latin typeface="+mj-lt"/>
                  <a:ea typeface="+mj-ea"/>
                  <a:cs typeface="+mj-cs"/>
                </a:rPr>
                <a:t>工艺培训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21970" y="3586162"/>
              <a:ext cx="547497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dirty="0">
                  <a:solidFill>
                    <a:srgbClr val="E9E5DA"/>
                  </a:solidFill>
                  <a:latin typeface="+mn-lt"/>
                  <a:ea typeface="+mn-ea"/>
                  <a:cs typeface="+mn-cs"/>
                </a:rPr>
                <a:t>一座功法柜，就是一套可触摸的工艺证据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27304" y="6156960"/>
            <a:ext cx="3154223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D4D1C7"/>
                </a:solidFill>
                <a:latin typeface="+mn-lt"/>
                <a:ea typeface="+mn-ea"/>
                <a:cs typeface="+mn-cs"/>
              </a:rPr>
              <a:t>六块展板 · 工艺识别 · 客户讲解 · 现场演练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526542" y="378142"/>
            <a:ext cx="11138154" cy="355283"/>
            <a:chOff x="526542" y="378142"/>
            <a:chExt cx="11138154" cy="35528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78142"/>
              <a:ext cx="78997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HIVISION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1006328" y="394335"/>
              <a:ext cx="65836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特殊门板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533400" y="723900"/>
              <a:ext cx="11125200" cy="9525"/>
            </a:xfrm>
            <a:custGeom>
              <a:avLst/>
              <a:gdLst/>
              <a:ahLst/>
              <a:cxnLst/>
              <a:rect l="l" t="t" r="r" b="b"/>
              <a:pathLst>
                <a:path w="11125200" h="9525">
                  <a:moveTo>
                    <a:pt x="0" y="0"/>
                  </a:moveTo>
                  <a:lnTo>
                    <a:pt x="111252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17398" y="917258"/>
            <a:ext cx="7088886" cy="956309"/>
            <a:chOff x="517398" y="917258"/>
            <a:chExt cx="7088886" cy="956309"/>
          </a:xfrm>
        </p:grpSpPr>
        <p:sp>
          <p:nvSpPr>
            <p:cNvPr id="6" name="TextBox 6"/>
            <p:cNvSpPr txBox="1"/>
            <p:nvPr/>
          </p:nvSpPr>
          <p:spPr>
            <a:xfrm>
              <a:off x="517398" y="917258"/>
              <a:ext cx="7088886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结构、连接与封边共同决定完成度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21970" y="1433512"/>
              <a:ext cx="365760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三类门板，三种可感知价值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44052" y="2019300"/>
            <a:ext cx="2264746" cy="4000500"/>
            <a:chOff x="744052" y="2019300"/>
            <a:chExt cx="2264746" cy="4000500"/>
          </a:xfrm>
        </p:grpSpPr>
        <p:pic>
          <p:nvPicPr>
            <p:cNvPr id="9" name="Imag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4052" y="2019300"/>
              <a:ext cx="2264746" cy="4000500"/>
            </a:xfrm>
            <a:prstGeom prst="rect">
              <a:avLst/>
            </a:prstGeom>
          </p:spPr>
        </p:pic>
      </p:grpSp>
      <p:grpSp>
        <p:nvGrpSpPr>
          <p:cNvPr id="20" name="Group 20"/>
          <p:cNvGrpSpPr/>
          <p:nvPr/>
        </p:nvGrpSpPr>
        <p:grpSpPr>
          <a:xfrm>
            <a:off x="3714750" y="2095500"/>
            <a:ext cx="7620000" cy="3543300"/>
            <a:chOff x="3714750" y="2095500"/>
            <a:chExt cx="7620000" cy="3543300"/>
          </a:xfrm>
        </p:grpSpPr>
        <p:sp>
          <p:nvSpPr>
            <p:cNvPr id="11" name="Rectangle 11"/>
            <p:cNvSpPr/>
            <p:nvPr/>
          </p:nvSpPr>
          <p:spPr>
            <a:xfrm>
              <a:off x="3714750" y="2095500"/>
              <a:ext cx="7620000" cy="1066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3989832" y="2249805"/>
              <a:ext cx="158953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骨骼线门板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991356" y="2663190"/>
              <a:ext cx="602772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18/9mm结构 · 隐藏扣件 · 四方45°拼框 · 侧面一体封边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3714750" y="3333750"/>
              <a:ext cx="7620000" cy="1066800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accent4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3989832" y="3488055"/>
              <a:ext cx="158953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包覆骨骼门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991356" y="3901440"/>
              <a:ext cx="594291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麻草、藤编元素 · 触感更强 · 纹理接近实木 · 不易变形</a:t>
              </a:r>
            </a:p>
          </p:txBody>
        </p:sp>
        <p:sp>
          <p:nvSpPr>
            <p:cNvPr id="17" name="Rectangle 17"/>
            <p:cNvSpPr/>
            <p:nvPr/>
          </p:nvSpPr>
          <p:spPr>
            <a:xfrm>
              <a:off x="3714750" y="4572000"/>
              <a:ext cx="7620000" cy="1066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3989832" y="4726305"/>
              <a:ext cx="96225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玻璃门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3991356" y="5139690"/>
              <a:ext cx="568848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鹰嘴框 · 20框 · 蝴蝶拉手｜可体验顺畅、静音与回弹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1474806" y="6347460"/>
            <a:ext cx="18989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200" dirty="0">
                <a:solidFill>
                  <a:schemeClr val="dk2"/>
                </a:solidFill>
                <a:latin typeface="+mn-lt"/>
                <a:ea typeface="+mn-ea"/>
                <a:cs typeface="+mn-cs"/>
              </a:rPr>
              <a:t>10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526542" y="378142"/>
            <a:ext cx="11138154" cy="355283"/>
            <a:chOff x="526542" y="378142"/>
            <a:chExt cx="11138154" cy="35528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78142"/>
              <a:ext cx="78997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HIVISION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1006328" y="394335"/>
              <a:ext cx="65836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墙板工艺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533400" y="723900"/>
              <a:ext cx="11125200" cy="9525"/>
            </a:xfrm>
            <a:custGeom>
              <a:avLst/>
              <a:gdLst/>
              <a:ahLst/>
              <a:cxnLst/>
              <a:rect l="l" t="t" r="r" b="b"/>
              <a:pathLst>
                <a:path w="11125200" h="9525">
                  <a:moveTo>
                    <a:pt x="0" y="0"/>
                  </a:moveTo>
                  <a:lnTo>
                    <a:pt x="111252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17398" y="917258"/>
            <a:ext cx="7559345" cy="956309"/>
            <a:chOff x="517398" y="917258"/>
            <a:chExt cx="7559345" cy="956309"/>
          </a:xfrm>
        </p:grpSpPr>
        <p:sp>
          <p:nvSpPr>
            <p:cNvPr id="6" name="TextBox 6"/>
            <p:cNvSpPr txBox="1"/>
            <p:nvPr/>
          </p:nvSpPr>
          <p:spPr>
            <a:xfrm>
              <a:off x="517398" y="917258"/>
              <a:ext cx="7559345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不同转角和拼缝，必须选对连接方式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21970" y="1433512"/>
              <a:ext cx="486918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先判断位置，再选择型材与圆弧半径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46847" y="2000250"/>
            <a:ext cx="2411557" cy="4095750"/>
            <a:chOff x="746847" y="2000250"/>
            <a:chExt cx="2411557" cy="4095750"/>
          </a:xfrm>
        </p:grpSpPr>
        <p:pic>
          <p:nvPicPr>
            <p:cNvPr id="9" name="Imag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6847" y="2000250"/>
              <a:ext cx="2411557" cy="4095750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3704082" y="2097405"/>
            <a:ext cx="7630668" cy="3469196"/>
            <a:chOff x="3704082" y="2097405"/>
            <a:chExt cx="7630668" cy="3469196"/>
          </a:xfrm>
        </p:grpSpPr>
        <p:sp>
          <p:nvSpPr>
            <p:cNvPr id="11" name="TextBox 11"/>
            <p:cNvSpPr txBox="1"/>
            <p:nvPr/>
          </p:nvSpPr>
          <p:spPr>
            <a:xfrm>
              <a:off x="3704082" y="2097405"/>
              <a:ext cx="61501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阳角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610606" y="2129790"/>
              <a:ext cx="560367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直拼海棠角（开槽14×14）｜4×4型材｜45°型材外露</a:t>
              </a:r>
            </a:p>
          </p:txBody>
        </p:sp>
        <p:sp>
          <p:nvSpPr>
            <p:cNvPr id="13" name="Line 13"/>
            <p:cNvSpPr/>
            <p:nvPr/>
          </p:nvSpPr>
          <p:spPr>
            <a:xfrm>
              <a:off x="3714750" y="2571750"/>
              <a:ext cx="7620000" cy="9525"/>
            </a:xfrm>
            <a:custGeom>
              <a:avLst/>
              <a:gdLst/>
              <a:ahLst/>
              <a:cxnLst/>
              <a:rect l="l" t="t" r="r" b="b"/>
              <a:pathLst>
                <a:path w="7620000" h="9525">
                  <a:moveTo>
                    <a:pt x="0" y="0"/>
                  </a:moveTo>
                  <a:lnTo>
                    <a:pt x="76200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3704082" y="2878455"/>
              <a:ext cx="120868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平面拼接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610606" y="2910840"/>
              <a:ext cx="365302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分线墙板｜卡槽墙板｜平缝线墙板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612892" y="3283268"/>
              <a:ext cx="238538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卡槽墙板中间预留3mm工艺缝</a:t>
              </a:r>
            </a:p>
          </p:txBody>
        </p:sp>
        <p:sp>
          <p:nvSpPr>
            <p:cNvPr id="17" name="Line 17"/>
            <p:cNvSpPr/>
            <p:nvPr/>
          </p:nvSpPr>
          <p:spPr>
            <a:xfrm>
              <a:off x="3714750" y="3714750"/>
              <a:ext cx="7620000" cy="9525"/>
            </a:xfrm>
            <a:custGeom>
              <a:avLst/>
              <a:gdLst/>
              <a:ahLst/>
              <a:cxnLst/>
              <a:rect l="l" t="t" r="r" b="b"/>
              <a:pathLst>
                <a:path w="7620000" h="9525">
                  <a:moveTo>
                    <a:pt x="0" y="0"/>
                  </a:moveTo>
                  <a:lnTo>
                    <a:pt x="76200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3704082" y="4021455"/>
              <a:ext cx="150552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无型材阳角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610606" y="4053840"/>
              <a:ext cx="372572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1×1海棠角｜4×4海棠角｜墙板直拼</a:t>
              </a:r>
            </a:p>
          </p:txBody>
        </p:sp>
        <p:sp>
          <p:nvSpPr>
            <p:cNvPr id="20" name="Line 20"/>
            <p:cNvSpPr/>
            <p:nvPr/>
          </p:nvSpPr>
          <p:spPr>
            <a:xfrm>
              <a:off x="3714750" y="4552950"/>
              <a:ext cx="7620000" cy="9525"/>
            </a:xfrm>
            <a:custGeom>
              <a:avLst/>
              <a:gdLst/>
              <a:ahLst/>
              <a:cxnLst/>
              <a:rect l="l" t="t" r="r" b="b"/>
              <a:pathLst>
                <a:path w="7620000" h="9525">
                  <a:moveTo>
                    <a:pt x="0" y="0"/>
                  </a:moveTo>
                  <a:lnTo>
                    <a:pt x="76200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3704082" y="4859655"/>
              <a:ext cx="120868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热弯圆弧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5610606" y="4892040"/>
              <a:ext cx="38203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accent1"/>
                  </a:solidFill>
                  <a:latin typeface="Consolas"/>
                  <a:ea typeface="Microsoft YaHei"/>
                  <a:cs typeface="Consolas"/>
                </a:rPr>
                <a:t>R18 · R40 · 双面R · R100 · R150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5612892" y="5302568"/>
              <a:ext cx="437540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不易变形，无需辅助板连接，表面光滑、无开槽纹理。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1474806" y="6347460"/>
            <a:ext cx="18989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200" dirty="0">
                <a:solidFill>
                  <a:schemeClr val="dk2"/>
                </a:solidFill>
                <a:latin typeface="+mn-lt"/>
                <a:ea typeface="+mn-ea"/>
                <a:cs typeface="+mn-cs"/>
              </a:rPr>
              <a:t>11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526542" y="378142"/>
            <a:ext cx="11138154" cy="355283"/>
            <a:chOff x="526542" y="378142"/>
            <a:chExt cx="11138154" cy="35528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78142"/>
              <a:ext cx="78997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HIVISION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1006328" y="394335"/>
              <a:ext cx="65836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讲解演练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533400" y="723900"/>
              <a:ext cx="11125200" cy="9525"/>
            </a:xfrm>
            <a:custGeom>
              <a:avLst/>
              <a:gdLst/>
              <a:ahLst/>
              <a:cxnLst/>
              <a:rect l="l" t="t" r="r" b="b"/>
              <a:pathLst>
                <a:path w="11125200" h="9525">
                  <a:moveTo>
                    <a:pt x="0" y="0"/>
                  </a:moveTo>
                  <a:lnTo>
                    <a:pt x="111252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14350" y="975360"/>
            <a:ext cx="8192719" cy="1126807"/>
            <a:chOff x="514350" y="975360"/>
            <a:chExt cx="8192719" cy="1126807"/>
          </a:xfrm>
        </p:grpSpPr>
        <p:sp>
          <p:nvSpPr>
            <p:cNvPr id="6" name="TextBox 6"/>
            <p:cNvSpPr txBox="1"/>
            <p:nvPr/>
          </p:nvSpPr>
          <p:spPr>
            <a:xfrm>
              <a:off x="514350" y="975360"/>
              <a:ext cx="8192719" cy="8191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20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把工艺语言，翻译成客户价值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21970" y="1662112"/>
              <a:ext cx="426339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三分钟完成一块展板的现场讲解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90931" y="2709862"/>
            <a:ext cx="11477625" cy="1580389"/>
            <a:chOff x="590931" y="2709862"/>
            <a:chExt cx="11477625" cy="1580389"/>
          </a:xfrm>
        </p:grpSpPr>
        <p:sp>
          <p:nvSpPr>
            <p:cNvPr id="9" name="Line 9"/>
            <p:cNvSpPr/>
            <p:nvPr/>
          </p:nvSpPr>
          <p:spPr>
            <a:xfrm>
              <a:off x="1000125" y="3524250"/>
              <a:ext cx="10191750" cy="9525"/>
            </a:xfrm>
            <a:custGeom>
              <a:avLst/>
              <a:gdLst/>
              <a:ahLst/>
              <a:cxnLst/>
              <a:rect l="l" t="t" r="r" b="b"/>
              <a:pathLst>
                <a:path w="10191750" h="9525">
                  <a:moveTo>
                    <a:pt x="0" y="0"/>
                  </a:moveTo>
                  <a:lnTo>
                    <a:pt x="10191750" y="0"/>
                  </a:lnTo>
                </a:path>
              </a:pathLst>
            </a:custGeom>
            <a:noFill/>
            <a:ln w="28575">
              <a:solidFill>
                <a:schemeClr val="accent1"/>
              </a:solidFill>
            </a:ln>
          </p:spPr>
        </p:sp>
        <p:sp>
          <p:nvSpPr>
            <p:cNvPr id="10" name="Ellipse 10"/>
            <p:cNvSpPr/>
            <p:nvPr/>
          </p:nvSpPr>
          <p:spPr>
            <a:xfrm>
              <a:off x="819150" y="3200400"/>
              <a:ext cx="647700" cy="6477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1" name="Ellipse 11"/>
            <p:cNvSpPr/>
            <p:nvPr/>
          </p:nvSpPr>
          <p:spPr>
            <a:xfrm>
              <a:off x="4152900" y="3200400"/>
              <a:ext cx="647700" cy="6477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2" name="Ellipse 12"/>
            <p:cNvSpPr/>
            <p:nvPr/>
          </p:nvSpPr>
          <p:spPr>
            <a:xfrm>
              <a:off x="7486650" y="3200400"/>
              <a:ext cx="647700" cy="6477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3" name="Ellipse 13"/>
            <p:cNvSpPr/>
            <p:nvPr/>
          </p:nvSpPr>
          <p:spPr>
            <a:xfrm>
              <a:off x="10725150" y="3200400"/>
              <a:ext cx="647700" cy="647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063887" y="3415665"/>
              <a:ext cx="15822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F4F1E8"/>
                  </a:solidFill>
                  <a:latin typeface="+mn-l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397637" y="3415665"/>
              <a:ext cx="15822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F4F1E8"/>
                  </a:solidFill>
                  <a:latin typeface="+mn-lt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731387" y="3415665"/>
              <a:ext cx="15822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F4F1E8"/>
                  </a:solidFill>
                  <a:latin typeface="+mn-l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969887" y="3415665"/>
              <a:ext cx="15822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F4F1E8"/>
                  </a:solidFill>
                  <a:latin typeface="+mn-lt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27507" y="2709862"/>
              <a:ext cx="1030986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25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看哪里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3961257" y="2709862"/>
              <a:ext cx="1030986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25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摸哪里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126986" y="2709862"/>
              <a:ext cx="1367028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25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怎么比较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029444" y="2709862"/>
              <a:ext cx="2039112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25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客户得到什么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590931" y="4026218"/>
              <a:ext cx="110413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指出关键细节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924681" y="4026218"/>
              <a:ext cx="110413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邀请亲手体验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258431" y="4026218"/>
              <a:ext cx="110413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给出判断标准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0496931" y="4026218"/>
              <a:ext cx="110413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落到使用价值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33400" y="5095875"/>
            <a:ext cx="11125200" cy="838200"/>
            <a:chOff x="533400" y="5095875"/>
            <a:chExt cx="11125200" cy="838200"/>
          </a:xfrm>
        </p:grpSpPr>
        <p:sp>
          <p:nvSpPr>
            <p:cNvPr id="27" name="Rectangle 27"/>
            <p:cNvSpPr/>
            <p:nvPr/>
          </p:nvSpPr>
          <p:spPr>
            <a:xfrm>
              <a:off x="533400" y="5095875"/>
              <a:ext cx="11125200" cy="838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1884045" y="5376862"/>
              <a:ext cx="842391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250" b="1" dirty="0">
                  <a:solidFill>
                    <a:srgbClr val="F4F1E8"/>
                  </a:solidFill>
                  <a:latin typeface="+mj-lt"/>
                  <a:ea typeface="+mj-ea"/>
                  <a:cs typeface="+mj-cs"/>
                </a:rPr>
                <a:t>工艺不是术语，而是客户可以看见、触摸、比较的信任。</a:t>
              </a:r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1474806" y="6347460"/>
            <a:ext cx="18989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200" dirty="0">
                <a:solidFill>
                  <a:schemeClr val="dk2"/>
                </a:solidFill>
                <a:latin typeface="+mn-lt"/>
                <a:ea typeface="+mn-ea"/>
                <a:cs typeface="+mn-cs"/>
              </a:rPr>
              <a:t>12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526542" y="378142"/>
            <a:ext cx="11138154" cy="355283"/>
            <a:chOff x="526542" y="378142"/>
            <a:chExt cx="11138154" cy="35528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78142"/>
              <a:ext cx="185858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HIVISION 好风景家居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0073640" y="394335"/>
              <a:ext cx="159105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7S · 功法柜工艺培训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533400" y="723900"/>
              <a:ext cx="11125200" cy="9525"/>
            </a:xfrm>
            <a:custGeom>
              <a:avLst/>
              <a:gdLst/>
              <a:ahLst/>
              <a:cxnLst/>
              <a:rect l="l" t="t" r="r" b="b"/>
              <a:pathLst>
                <a:path w="11125200" h="9525">
                  <a:moveTo>
                    <a:pt x="0" y="0"/>
                  </a:moveTo>
                  <a:lnTo>
                    <a:pt x="111252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14350" y="880110"/>
            <a:ext cx="8192719" cy="1011174"/>
            <a:chOff x="514350" y="880110"/>
            <a:chExt cx="8192719" cy="1011174"/>
          </a:xfrm>
        </p:grpSpPr>
        <p:sp>
          <p:nvSpPr>
            <p:cNvPr id="6" name="TextBox 6"/>
            <p:cNvSpPr txBox="1"/>
            <p:nvPr/>
          </p:nvSpPr>
          <p:spPr>
            <a:xfrm>
              <a:off x="514350" y="880110"/>
              <a:ext cx="8192719" cy="8191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20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先会看，再会讲，最后会成交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43306" y="1539240"/>
              <a:ext cx="486460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六类工艺，形成一条从识别到表达的学习路径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48056" y="2421255"/>
            <a:ext cx="11105388" cy="1240346"/>
            <a:chOff x="448056" y="2421255"/>
            <a:chExt cx="11105388" cy="1240346"/>
          </a:xfrm>
        </p:grpSpPr>
        <p:sp>
          <p:nvSpPr>
            <p:cNvPr id="9" name="Line 9"/>
            <p:cNvSpPr/>
            <p:nvPr/>
          </p:nvSpPr>
          <p:spPr>
            <a:xfrm>
              <a:off x="904875" y="3028950"/>
              <a:ext cx="10191750" cy="9525"/>
            </a:xfrm>
            <a:custGeom>
              <a:avLst/>
              <a:gdLst/>
              <a:ahLst/>
              <a:cxnLst/>
              <a:rect l="l" t="t" r="r" b="b"/>
              <a:pathLst>
                <a:path w="10191750" h="9525">
                  <a:moveTo>
                    <a:pt x="0" y="0"/>
                  </a:moveTo>
                  <a:lnTo>
                    <a:pt x="10191750" y="0"/>
                  </a:lnTo>
                </a:path>
              </a:pathLst>
            </a:custGeom>
            <a:noFill/>
            <a:ln w="28575">
              <a:solidFill>
                <a:schemeClr val="accent1"/>
              </a:solidFill>
            </a:ln>
          </p:spPr>
        </p:sp>
        <p:sp>
          <p:nvSpPr>
            <p:cNvPr id="10" name="Ellipse 10"/>
            <p:cNvSpPr/>
            <p:nvPr/>
          </p:nvSpPr>
          <p:spPr>
            <a:xfrm>
              <a:off x="828675" y="2857500"/>
              <a:ext cx="342900" cy="342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1" name="Ellipse 11"/>
            <p:cNvSpPr/>
            <p:nvPr/>
          </p:nvSpPr>
          <p:spPr>
            <a:xfrm>
              <a:off x="2828925" y="2857500"/>
              <a:ext cx="342900" cy="342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2" name="Ellipse 12"/>
            <p:cNvSpPr/>
            <p:nvPr/>
          </p:nvSpPr>
          <p:spPr>
            <a:xfrm>
              <a:off x="4829175" y="2857500"/>
              <a:ext cx="342900" cy="342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3" name="Ellipse 13"/>
            <p:cNvSpPr/>
            <p:nvPr/>
          </p:nvSpPr>
          <p:spPr>
            <a:xfrm>
              <a:off x="6829425" y="2857500"/>
              <a:ext cx="342900" cy="342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4" name="Ellipse 14"/>
            <p:cNvSpPr/>
            <p:nvPr/>
          </p:nvSpPr>
          <p:spPr>
            <a:xfrm>
              <a:off x="8829675" y="2857500"/>
              <a:ext cx="342900" cy="342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5" name="Ellipse 15"/>
            <p:cNvSpPr/>
            <p:nvPr/>
          </p:nvSpPr>
          <p:spPr>
            <a:xfrm>
              <a:off x="10829925" y="2857500"/>
              <a:ext cx="342900" cy="342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692620" y="2421255"/>
              <a:ext cx="61501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门板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692870" y="2421255"/>
              <a:ext cx="61501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五金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93120" y="2421255"/>
              <a:ext cx="61501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柜体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693370" y="2421255"/>
              <a:ext cx="61501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混油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396783" y="2421255"/>
              <a:ext cx="120868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特殊门板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693870" y="2421255"/>
              <a:ext cx="61501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墙板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48056" y="3397568"/>
              <a:ext cx="110413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看平整与封边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2448306" y="3397568"/>
              <a:ext cx="110413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摸顺畅与静音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448556" y="3397568"/>
              <a:ext cx="110413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辨结构与承重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448806" y="3397568"/>
              <a:ext cx="110413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看环保与质感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449056" y="3397568"/>
              <a:ext cx="110413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辨连接与材质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0449306" y="3397568"/>
              <a:ext cx="110413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选转角与拼缝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533400" y="4857750"/>
            <a:ext cx="11131296" cy="1724406"/>
            <a:chOff x="533400" y="4857750"/>
            <a:chExt cx="11131296" cy="1724406"/>
          </a:xfrm>
        </p:grpSpPr>
        <p:sp>
          <p:nvSpPr>
            <p:cNvPr id="29" name="Rectangle 29"/>
            <p:cNvSpPr/>
            <p:nvPr/>
          </p:nvSpPr>
          <p:spPr>
            <a:xfrm>
              <a:off x="533400" y="4857750"/>
              <a:ext cx="11125200" cy="104775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826770" y="5072062"/>
              <a:ext cx="1367028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学习动作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2486406" y="5120640"/>
              <a:ext cx="666986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每块展板都完成：看哪里 → 摸哪里 → 怎么比较 → 客户得到什么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1474806" y="6347460"/>
              <a:ext cx="18989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02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526542" y="378142"/>
            <a:ext cx="11138154" cy="355283"/>
            <a:chOff x="526542" y="378142"/>
            <a:chExt cx="11138154" cy="35528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78142"/>
              <a:ext cx="78997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HIVISION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1006328" y="394335"/>
              <a:ext cx="65836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门板工艺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533400" y="723900"/>
              <a:ext cx="11125200" cy="9525"/>
            </a:xfrm>
            <a:custGeom>
              <a:avLst/>
              <a:gdLst/>
              <a:ahLst/>
              <a:cxnLst/>
              <a:rect l="l" t="t" r="r" b="b"/>
              <a:pathLst>
                <a:path w="11125200" h="9525">
                  <a:moveTo>
                    <a:pt x="0" y="0"/>
                  </a:moveTo>
                  <a:lnTo>
                    <a:pt x="111252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17398" y="917258"/>
            <a:ext cx="5176647" cy="956309"/>
            <a:chOff x="517398" y="917258"/>
            <a:chExt cx="5176647" cy="956309"/>
          </a:xfrm>
        </p:grpSpPr>
        <p:sp>
          <p:nvSpPr>
            <p:cNvPr id="6" name="TextBox 6"/>
            <p:cNvSpPr txBox="1"/>
            <p:nvPr/>
          </p:nvSpPr>
          <p:spPr>
            <a:xfrm>
              <a:off x="517398" y="917258"/>
              <a:ext cx="2854757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门板展板总览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21970" y="1433512"/>
              <a:ext cx="5172075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门板工艺的核心是细节平整、封边干净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33400" y="2095500"/>
            <a:ext cx="3905250" cy="4343781"/>
            <a:chOff x="533400" y="2095500"/>
            <a:chExt cx="3905250" cy="4343781"/>
          </a:xfrm>
        </p:grpSpPr>
        <p:sp>
          <p:nvSpPr>
            <p:cNvPr id="9" name="Rectangle 9"/>
            <p:cNvSpPr/>
            <p:nvPr/>
          </p:nvSpPr>
          <p:spPr>
            <a:xfrm>
              <a:off x="533400" y="2095500"/>
              <a:ext cx="3905250" cy="400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</p:sp>
        <p:pic>
          <p:nvPicPr>
            <p:cNvPr id="10" name="Imag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65384" y="2266950"/>
              <a:ext cx="2041282" cy="3657600"/>
            </a:xfrm>
            <a:prstGeom prst="rect">
              <a:avLst/>
            </a:prstGeom>
          </p:spPr>
        </p:pic>
        <p:sp>
          <p:nvSpPr>
            <p:cNvPr id="11" name="TextBox 11"/>
            <p:cNvSpPr txBox="1"/>
            <p:nvPr/>
          </p:nvSpPr>
          <p:spPr>
            <a:xfrm>
              <a:off x="1752981" y="6204585"/>
              <a:ext cx="146608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第一块工艺门板展板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036820" y="2154555"/>
            <a:ext cx="6012180" cy="3250120"/>
            <a:chOff x="5036820" y="2154555"/>
            <a:chExt cx="6012180" cy="3250120"/>
          </a:xfrm>
        </p:grpSpPr>
        <p:sp>
          <p:nvSpPr>
            <p:cNvPr id="13" name="TextBox 13"/>
            <p:cNvSpPr txBox="1"/>
            <p:nvPr/>
          </p:nvSpPr>
          <p:spPr>
            <a:xfrm>
              <a:off x="5037582" y="2154555"/>
              <a:ext cx="1802359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两条识别主线</a:t>
              </a:r>
            </a:p>
          </p:txBody>
        </p:sp>
        <p:sp>
          <p:nvSpPr>
            <p:cNvPr id="14" name="Line 14"/>
            <p:cNvSpPr/>
            <p:nvPr/>
          </p:nvSpPr>
          <p:spPr>
            <a:xfrm>
              <a:off x="5048250" y="2571750"/>
              <a:ext cx="6000750" cy="9525"/>
            </a:xfrm>
            <a:custGeom>
              <a:avLst/>
              <a:gdLst/>
              <a:ahLst/>
              <a:cxnLst/>
              <a:rect l="l" t="t" r="r" b="b"/>
              <a:pathLst>
                <a:path w="6000750" h="9525">
                  <a:moveTo>
                    <a:pt x="0" y="0"/>
                  </a:moveTo>
                  <a:lnTo>
                    <a:pt x="6000750" y="0"/>
                  </a:lnTo>
                </a:path>
              </a:pathLst>
            </a:custGeom>
            <a:noFill/>
            <a:ln w="19050">
              <a:solidFill>
                <a:schemeClr val="accent2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5036820" y="2881312"/>
              <a:ext cx="2173529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01 免拉手系列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382006" y="3329940"/>
              <a:ext cx="355153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单尖 · J 型 · C 型 · 45°斜封边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5384292" y="3711892"/>
              <a:ext cx="31032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重点看造型连续性、封边完整度与手感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036820" y="4310062"/>
              <a:ext cx="2509571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02 金属拉手系列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382006" y="4758690"/>
              <a:ext cx="351975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单尖 · 双尖 · 嵌入式 · 包边拉手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5384292" y="5140642"/>
              <a:ext cx="31032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重点看嵌入齐平、铣型精度与连接稳定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1474806" y="6347460"/>
            <a:ext cx="18989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200" dirty="0">
                <a:solidFill>
                  <a:schemeClr val="dk2"/>
                </a:solidFill>
                <a:latin typeface="+mn-lt"/>
                <a:ea typeface="+mn-ea"/>
                <a:cs typeface="+mn-cs"/>
              </a:rPr>
              <a:t>03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526542" y="378142"/>
            <a:ext cx="11138154" cy="355283"/>
            <a:chOff x="526542" y="378142"/>
            <a:chExt cx="11138154" cy="35528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78142"/>
              <a:ext cx="78997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HIVISION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1006328" y="394335"/>
              <a:ext cx="65836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门板工艺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533400" y="723900"/>
              <a:ext cx="11125200" cy="9525"/>
            </a:xfrm>
            <a:custGeom>
              <a:avLst/>
              <a:gdLst/>
              <a:ahLst/>
              <a:cxnLst/>
              <a:rect l="l" t="t" r="r" b="b"/>
              <a:pathLst>
                <a:path w="11125200" h="9525">
                  <a:moveTo>
                    <a:pt x="0" y="0"/>
                  </a:moveTo>
                  <a:lnTo>
                    <a:pt x="111252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17398" y="917258"/>
            <a:ext cx="7088886" cy="956309"/>
            <a:chOff x="517398" y="917258"/>
            <a:chExt cx="7088886" cy="956309"/>
          </a:xfrm>
        </p:grpSpPr>
        <p:sp>
          <p:nvSpPr>
            <p:cNvPr id="6" name="TextBox 6"/>
            <p:cNvSpPr txBox="1"/>
            <p:nvPr/>
          </p:nvSpPr>
          <p:spPr>
            <a:xfrm>
              <a:off x="517398" y="917258"/>
              <a:ext cx="7088886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免拉手工艺：先辨结构，再讲体验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21970" y="1433512"/>
              <a:ext cx="486918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多种结构，对应不同外观与使用感受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058418" y="2554605"/>
            <a:ext cx="10360914" cy="1507046"/>
            <a:chOff x="1058418" y="2554605"/>
            <a:chExt cx="10360914" cy="1507046"/>
          </a:xfrm>
        </p:grpSpPr>
        <p:sp>
          <p:nvSpPr>
            <p:cNvPr id="9" name="Line 9"/>
            <p:cNvSpPr/>
            <p:nvPr/>
          </p:nvSpPr>
          <p:spPr>
            <a:xfrm>
              <a:off x="1143000" y="33337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28575">
              <a:solidFill>
                <a:schemeClr val="accent1"/>
              </a:solidFill>
            </a:ln>
          </p:spPr>
        </p:sp>
        <p:grpSp>
          <p:nvGrpSpPr>
            <p:cNvPr id="14" name="Group 14"/>
            <p:cNvGrpSpPr/>
            <p:nvPr/>
          </p:nvGrpSpPr>
          <p:grpSpPr>
            <a:xfrm>
              <a:off x="1058418" y="2554605"/>
              <a:ext cx="740664" cy="1507046"/>
              <a:chOff x="1058418" y="2554605"/>
              <a:chExt cx="740664" cy="1507046"/>
            </a:xfrm>
          </p:grpSpPr>
          <p:sp>
            <p:nvSpPr>
              <p:cNvPr id="10" name="Ellipse 10"/>
              <p:cNvSpPr/>
              <p:nvPr/>
            </p:nvSpPr>
            <p:spPr>
              <a:xfrm>
                <a:off x="1181100" y="3086100"/>
                <a:ext cx="495300" cy="495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1349637" y="3225165"/>
                <a:ext cx="158225" cy="3520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en-US" sz="1800" b="1" dirty="0">
                    <a:solidFill>
                      <a:srgbClr val="F4F1E8"/>
                    </a:solidFill>
                    <a:latin typeface="+mn-lt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1104443" y="2554605"/>
                <a:ext cx="648614" cy="4107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2100" b="1" dirty="0">
                    <a:solidFill>
                      <a:schemeClr val="dk1"/>
                    </a:solidFill>
                    <a:latin typeface="+mj-lt"/>
                    <a:ea typeface="+mj-ea"/>
                    <a:cs typeface="+mj-cs"/>
                  </a:rPr>
                  <a:t>单尖</a:t>
                </a: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1058418" y="3797618"/>
                <a:ext cx="740664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dirty="0">
                    <a:solidFill>
                      <a:schemeClr val="dk2"/>
                    </a:solidFill>
                    <a:latin typeface="+mn-lt"/>
                    <a:ea typeface="+mn-ea"/>
                    <a:cs typeface="+mn-cs"/>
                  </a:rPr>
                  <a:t>线条利落</a:t>
                </a:r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3534918" y="2554605"/>
              <a:ext cx="740664" cy="1507046"/>
              <a:chOff x="3534918" y="2554605"/>
              <a:chExt cx="740664" cy="1507046"/>
            </a:xfrm>
          </p:grpSpPr>
          <p:sp>
            <p:nvSpPr>
              <p:cNvPr id="15" name="Ellipse 15"/>
              <p:cNvSpPr/>
              <p:nvPr/>
            </p:nvSpPr>
            <p:spPr>
              <a:xfrm>
                <a:off x="3657600" y="3086100"/>
                <a:ext cx="495300" cy="495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3826137" y="3225165"/>
                <a:ext cx="158225" cy="3520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en-US" sz="1800" b="1" dirty="0">
                    <a:solidFill>
                      <a:srgbClr val="F4F1E8"/>
                    </a:solidFill>
                    <a:latin typeface="+mn-lt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3542298" y="2554605"/>
                <a:ext cx="725904" cy="4107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2100" b="1" dirty="0">
                    <a:solidFill>
                      <a:schemeClr val="dk1"/>
                    </a:solidFill>
                    <a:latin typeface="+mj-lt"/>
                    <a:ea typeface="+mj-ea"/>
                    <a:cs typeface="+mj-cs"/>
                  </a:rPr>
                  <a:t>J 型</a:t>
                </a:r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3534918" y="3797618"/>
                <a:ext cx="740664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dirty="0">
                    <a:solidFill>
                      <a:schemeClr val="dk2"/>
                    </a:solidFill>
                    <a:latin typeface="+mn-lt"/>
                    <a:ea typeface="+mn-ea"/>
                    <a:cs typeface="+mn-cs"/>
                  </a:rPr>
                  <a:t>开门顺手</a:t>
                </a:r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6011418" y="2554605"/>
              <a:ext cx="740664" cy="1507046"/>
              <a:chOff x="6011418" y="2554605"/>
              <a:chExt cx="740664" cy="1507046"/>
            </a:xfrm>
          </p:grpSpPr>
          <p:sp>
            <p:nvSpPr>
              <p:cNvPr id="20" name="Ellipse 20"/>
              <p:cNvSpPr/>
              <p:nvPr/>
            </p:nvSpPr>
            <p:spPr>
              <a:xfrm>
                <a:off x="6134100" y="3086100"/>
                <a:ext cx="495300" cy="495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6302637" y="3225165"/>
                <a:ext cx="158225" cy="3520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en-US" sz="1800" b="1" dirty="0">
                    <a:solidFill>
                      <a:srgbClr val="F4F1E8"/>
                    </a:solidFill>
                    <a:latin typeface="+mn-lt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6018798" y="2554605"/>
                <a:ext cx="725904" cy="4107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2100" b="1" dirty="0">
                    <a:solidFill>
                      <a:schemeClr val="dk1"/>
                    </a:solidFill>
                    <a:latin typeface="+mj-lt"/>
                    <a:ea typeface="+mj-ea"/>
                    <a:cs typeface="+mj-cs"/>
                  </a:rPr>
                  <a:t>C 型</a:t>
                </a:r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6011418" y="3797618"/>
                <a:ext cx="740664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dirty="0">
                    <a:solidFill>
                      <a:schemeClr val="dk2"/>
                    </a:solidFill>
                    <a:latin typeface="+mn-lt"/>
                    <a:ea typeface="+mn-ea"/>
                    <a:cs typeface="+mn-cs"/>
                  </a:rPr>
                  <a:t>握持明确</a:t>
                </a:r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8118371" y="2554605"/>
              <a:ext cx="1479758" cy="1507046"/>
              <a:chOff x="8118371" y="2554605"/>
              <a:chExt cx="1479758" cy="1507046"/>
            </a:xfrm>
          </p:grpSpPr>
          <p:sp>
            <p:nvSpPr>
              <p:cNvPr id="25" name="Ellipse 25"/>
              <p:cNvSpPr/>
              <p:nvPr/>
            </p:nvSpPr>
            <p:spPr>
              <a:xfrm>
                <a:off x="8610600" y="3086100"/>
                <a:ext cx="495300" cy="495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8779137" y="3225165"/>
                <a:ext cx="158225" cy="3520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en-US" sz="1800" b="1" dirty="0">
                    <a:solidFill>
                      <a:srgbClr val="F4F1E8"/>
                    </a:solidFill>
                    <a:latin typeface="+mn-lt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8118371" y="2554605"/>
                <a:ext cx="1479758" cy="4107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2100" b="1" dirty="0">
                    <a:solidFill>
                      <a:schemeClr val="dk1"/>
                    </a:solidFill>
                    <a:latin typeface="+mj-lt"/>
                    <a:ea typeface="+mj-ea"/>
                    <a:cs typeface="+mj-cs"/>
                  </a:rPr>
                  <a:t>45°斜封边</a:t>
                </a:r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8487918" y="3797618"/>
                <a:ext cx="740664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dirty="0">
                    <a:solidFill>
                      <a:schemeClr val="dk2"/>
                    </a:solidFill>
                    <a:latin typeface="+mn-lt"/>
                    <a:ea typeface="+mn-ea"/>
                    <a:cs typeface="+mn-cs"/>
                  </a:rPr>
                  <a:t>视觉轻薄</a:t>
                </a:r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10678668" y="2554605"/>
              <a:ext cx="740664" cy="1507046"/>
              <a:chOff x="10678668" y="2554605"/>
              <a:chExt cx="740664" cy="1507046"/>
            </a:xfrm>
          </p:grpSpPr>
          <p:sp>
            <p:nvSpPr>
              <p:cNvPr id="30" name="Ellipse 30"/>
              <p:cNvSpPr/>
              <p:nvPr/>
            </p:nvSpPr>
            <p:spPr>
              <a:xfrm>
                <a:off x="10801350" y="3086100"/>
                <a:ext cx="495300" cy="495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10969887" y="3225165"/>
                <a:ext cx="158225" cy="3520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en-US" sz="1800" b="1" dirty="0">
                    <a:solidFill>
                      <a:srgbClr val="F4F1E8"/>
                    </a:solidFill>
                    <a:latin typeface="+mn-lt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10724693" y="2554605"/>
                <a:ext cx="648614" cy="4107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2100" b="1" dirty="0">
                    <a:solidFill>
                      <a:schemeClr val="dk1"/>
                    </a:solidFill>
                    <a:latin typeface="+mj-lt"/>
                    <a:ea typeface="+mj-ea"/>
                    <a:cs typeface="+mj-cs"/>
                  </a:rPr>
                  <a:t>包边</a:t>
                </a:r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10678668" y="3797618"/>
                <a:ext cx="740664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dirty="0">
                    <a:solidFill>
                      <a:schemeClr val="dk2"/>
                    </a:solidFill>
                    <a:latin typeface="+mn-lt"/>
                    <a:ea typeface="+mn-ea"/>
                    <a:cs typeface="+mn-cs"/>
                  </a:rPr>
                  <a:t>边缘完整</a:t>
                </a:r>
              </a:p>
            </p:txBody>
          </p:sp>
        </p:grpSp>
      </p:grpSp>
      <p:grpSp>
        <p:nvGrpSpPr>
          <p:cNvPr id="39" name="Group 39"/>
          <p:cNvGrpSpPr/>
          <p:nvPr/>
        </p:nvGrpSpPr>
        <p:grpSpPr>
          <a:xfrm>
            <a:off x="533400" y="4953000"/>
            <a:ext cx="11125200" cy="971550"/>
            <a:chOff x="533400" y="4953000"/>
            <a:chExt cx="11125200" cy="971550"/>
          </a:xfrm>
        </p:grpSpPr>
        <p:sp>
          <p:nvSpPr>
            <p:cNvPr id="36" name="Rectangle 36"/>
            <p:cNvSpPr/>
            <p:nvPr/>
          </p:nvSpPr>
          <p:spPr>
            <a:xfrm>
              <a:off x="533400" y="4953000"/>
              <a:ext cx="11125200" cy="97155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829056" y="5168265"/>
              <a:ext cx="103601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讲解顺序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2181606" y="5168265"/>
              <a:ext cx="704545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先说结构差异，再邀请客户触摸，最后对应空间风格与使用习惯。</a:t>
              </a:r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11474806" y="6347460"/>
            <a:ext cx="18989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200" dirty="0">
                <a:solidFill>
                  <a:schemeClr val="dk2"/>
                </a:solidFill>
                <a:latin typeface="+mn-lt"/>
                <a:ea typeface="+mn-ea"/>
                <a:cs typeface="+mn-cs"/>
              </a:rPr>
              <a:t>04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526542" y="378142"/>
            <a:ext cx="11138154" cy="355283"/>
            <a:chOff x="526542" y="378142"/>
            <a:chExt cx="11138154" cy="35528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78142"/>
              <a:ext cx="78997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HIVISION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1006328" y="394335"/>
              <a:ext cx="65836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加工精度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533400" y="723900"/>
              <a:ext cx="11125200" cy="9525"/>
            </a:xfrm>
            <a:custGeom>
              <a:avLst/>
              <a:gdLst/>
              <a:ahLst/>
              <a:cxnLst/>
              <a:rect l="l" t="t" r="r" b="b"/>
              <a:pathLst>
                <a:path w="11125200" h="9525">
                  <a:moveTo>
                    <a:pt x="0" y="0"/>
                  </a:moveTo>
                  <a:lnTo>
                    <a:pt x="111252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17398" y="1088708"/>
            <a:ext cx="7135932" cy="1061085"/>
            <a:chOff x="517398" y="1088708"/>
            <a:chExt cx="7135932" cy="1061085"/>
          </a:xfrm>
        </p:grpSpPr>
        <p:sp>
          <p:nvSpPr>
            <p:cNvPr id="6" name="TextBox 6"/>
            <p:cNvSpPr txBox="1"/>
            <p:nvPr/>
          </p:nvSpPr>
          <p:spPr>
            <a:xfrm>
              <a:off x="517398" y="1088708"/>
              <a:ext cx="7135932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好工艺，藏在两条“看不见”的线里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21970" y="1709738"/>
              <a:ext cx="4566285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拉手与板面齐平｜封边无溢胶黑边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667500" y="2238375"/>
            <a:ext cx="4000500" cy="3524250"/>
            <a:chOff x="6667500" y="2238375"/>
            <a:chExt cx="4000500" cy="3524250"/>
          </a:xfrm>
        </p:grpSpPr>
        <p:sp>
          <p:nvSpPr>
            <p:cNvPr id="9" name="Rectangle 9"/>
            <p:cNvSpPr/>
            <p:nvPr/>
          </p:nvSpPr>
          <p:spPr>
            <a:xfrm>
              <a:off x="6667500" y="2238375"/>
              <a:ext cx="4000500" cy="352425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</p:sp>
        <p:pic>
          <p:nvPicPr>
            <p:cNvPr id="10" name="Imag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64057" y="2381250"/>
              <a:ext cx="1807385" cy="3238500"/>
            </a:xfrm>
            <a:prstGeom prst="rect">
              <a:avLst/>
            </a:prstGeom>
          </p:spPr>
        </p:pic>
        <p:sp>
          <p:nvSpPr>
            <p:cNvPr id="11" name="Line 11"/>
            <p:cNvSpPr/>
            <p:nvPr/>
          </p:nvSpPr>
          <p:spPr>
            <a:xfrm>
              <a:off x="6953250" y="3486150"/>
              <a:ext cx="3429000" cy="9525"/>
            </a:xfrm>
            <a:custGeom>
              <a:avLst/>
              <a:gdLst/>
              <a:ahLst/>
              <a:cxnLst/>
              <a:rect l="l" t="t" r="r" b="b"/>
              <a:pathLst>
                <a:path w="3429000" h="9525">
                  <a:moveTo>
                    <a:pt x="0" y="0"/>
                  </a:moveTo>
                  <a:lnTo>
                    <a:pt x="3429000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9466707" y="3188018"/>
              <a:ext cx="92240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35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齐平基准线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21970" y="2671762"/>
            <a:ext cx="5383530" cy="2913889"/>
            <a:chOff x="521970" y="2671762"/>
            <a:chExt cx="5383530" cy="2913889"/>
          </a:xfrm>
        </p:grpSpPr>
        <p:sp>
          <p:nvSpPr>
            <p:cNvPr id="14" name="TextBox 14"/>
            <p:cNvSpPr txBox="1"/>
            <p:nvPr/>
          </p:nvSpPr>
          <p:spPr>
            <a:xfrm>
              <a:off x="521970" y="2671762"/>
              <a:ext cx="2039112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检查一｜嵌入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24256" y="3139440"/>
              <a:ext cx="486460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金属拉手嵌入抽面后，整体与板材保持水平。</a:t>
              </a:r>
            </a:p>
          </p:txBody>
        </p:sp>
        <p:sp>
          <p:nvSpPr>
            <p:cNvPr id="16" name="Line 16"/>
            <p:cNvSpPr/>
            <p:nvPr/>
          </p:nvSpPr>
          <p:spPr>
            <a:xfrm>
              <a:off x="533400" y="3714750"/>
              <a:ext cx="5372100" cy="9525"/>
            </a:xfrm>
            <a:custGeom>
              <a:avLst/>
              <a:gdLst/>
              <a:ahLst/>
              <a:cxnLst/>
              <a:rect l="l" t="t" r="r" b="b"/>
              <a:pathLst>
                <a:path w="5372100" h="9525">
                  <a:moveTo>
                    <a:pt x="0" y="0"/>
                  </a:moveTo>
                  <a:lnTo>
                    <a:pt x="53721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521970" y="4100512"/>
              <a:ext cx="2039112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检查二｜封边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24256" y="4568190"/>
              <a:ext cx="534924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异型封边机器一体成型，侧面不溢胶、不留黑边。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26542" y="5321618"/>
              <a:ext cx="510235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让客户从侧面看、逆光看、用手摸，证据比形容词更有说服力。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1474806" y="6347460"/>
            <a:ext cx="18989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200" dirty="0">
                <a:solidFill>
                  <a:schemeClr val="dk2"/>
                </a:solidFill>
                <a:latin typeface="+mn-lt"/>
                <a:ea typeface="+mn-ea"/>
                <a:cs typeface="+mn-cs"/>
              </a:rPr>
              <a:t>05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526542" y="378142"/>
            <a:ext cx="11138154" cy="355283"/>
            <a:chOff x="526542" y="378142"/>
            <a:chExt cx="11138154" cy="35528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78142"/>
              <a:ext cx="78997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HIVISION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1006328" y="394335"/>
              <a:ext cx="65836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五金标准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533400" y="723900"/>
              <a:ext cx="11125200" cy="9525"/>
            </a:xfrm>
            <a:custGeom>
              <a:avLst/>
              <a:gdLst/>
              <a:ahLst/>
              <a:cxnLst/>
              <a:rect l="l" t="t" r="r" b="b"/>
              <a:pathLst>
                <a:path w="11125200" h="9525">
                  <a:moveTo>
                    <a:pt x="0" y="0"/>
                  </a:moveTo>
                  <a:lnTo>
                    <a:pt x="111252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17398" y="917258"/>
            <a:ext cx="6147968" cy="956309"/>
            <a:chOff x="517398" y="917258"/>
            <a:chExt cx="6147968" cy="956309"/>
          </a:xfrm>
        </p:grpSpPr>
        <p:sp>
          <p:nvSpPr>
            <p:cNvPr id="6" name="TextBox 6"/>
            <p:cNvSpPr txBox="1"/>
            <p:nvPr/>
          </p:nvSpPr>
          <p:spPr>
            <a:xfrm>
              <a:off x="517398" y="917258"/>
              <a:ext cx="6147968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拉直器：用于调节超规格门板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21970" y="1433512"/>
              <a:ext cx="3354705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不是所有门板都必须安装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33400" y="2190750"/>
            <a:ext cx="4762500" cy="3276600"/>
            <a:chOff x="533400" y="2190750"/>
            <a:chExt cx="4762500" cy="3276600"/>
          </a:xfrm>
        </p:grpSpPr>
        <p:sp>
          <p:nvSpPr>
            <p:cNvPr id="9" name="Rectangle 9"/>
            <p:cNvSpPr/>
            <p:nvPr/>
          </p:nvSpPr>
          <p:spPr>
            <a:xfrm>
              <a:off x="533400" y="2190750"/>
              <a:ext cx="4762500" cy="152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831342" y="2483168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E9E5DA"/>
                  </a:solidFill>
                  <a:latin typeface="+mn-lt"/>
                  <a:ea typeface="+mn-ea"/>
                  <a:cs typeface="+mn-cs"/>
                </a:rPr>
                <a:t>三胺板材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19150" y="2804160"/>
              <a:ext cx="1848806" cy="8191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4200" b="1" dirty="0">
                  <a:solidFill>
                    <a:srgbClr val="F4F1E8"/>
                  </a:solidFill>
                  <a:latin typeface="Consolas"/>
                  <a:ea typeface="Consolas"/>
                  <a:cs typeface="Consolas"/>
                </a:rPr>
                <a:t>≤ 2100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086606" y="3063240"/>
              <a:ext cx="74523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无需加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533400" y="3943350"/>
              <a:ext cx="4762500" cy="1524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831342" y="4235768"/>
              <a:ext cx="77221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PET 板材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19150" y="4556760"/>
              <a:ext cx="1848806" cy="8191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4200" b="1" dirty="0">
                  <a:solidFill>
                    <a:schemeClr val="accent1"/>
                  </a:solidFill>
                  <a:latin typeface="Consolas"/>
                  <a:ea typeface="Consolas"/>
                  <a:cs typeface="Consolas"/>
                </a:rPr>
                <a:t>≤ 2400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086606" y="4815840"/>
              <a:ext cx="74523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无需加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379598" y="2038350"/>
            <a:ext cx="4955152" cy="3714750"/>
            <a:chOff x="6379598" y="2038350"/>
            <a:chExt cx="4955152" cy="3714750"/>
          </a:xfrm>
        </p:grpSpPr>
        <p:pic>
          <p:nvPicPr>
            <p:cNvPr id="18" name="Imag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79598" y="2038350"/>
              <a:ext cx="2099803" cy="3714750"/>
            </a:xfrm>
            <a:prstGeom prst="rect">
              <a:avLst/>
            </a:prstGeom>
          </p:spPr>
        </p:pic>
        <p:sp>
          <p:nvSpPr>
            <p:cNvPr id="19" name="Line 19"/>
            <p:cNvSpPr/>
            <p:nvPr/>
          </p:nvSpPr>
          <p:spPr>
            <a:xfrm>
              <a:off x="9048750" y="2476500"/>
              <a:ext cx="2286000" cy="9525"/>
            </a:xfrm>
            <a:custGeom>
              <a:avLst/>
              <a:gdLst/>
              <a:ahLst/>
              <a:cxnLst/>
              <a:rect l="l" t="t" r="r" b="b"/>
              <a:pathLst>
                <a:path w="2286000" h="9525">
                  <a:moveTo>
                    <a:pt x="0" y="0"/>
                  </a:moveTo>
                  <a:lnTo>
                    <a:pt x="2286000" y="0"/>
                  </a:lnTo>
                </a:path>
              </a:pathLst>
            </a:custGeom>
            <a:noFill/>
            <a:ln w="19050">
              <a:solidFill>
                <a:schemeClr val="accent2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9137142" y="2187892"/>
              <a:ext cx="164934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威法宽、细两种规格</a:t>
              </a:r>
            </a:p>
          </p:txBody>
        </p:sp>
        <p:sp>
          <p:nvSpPr>
            <p:cNvPr id="21" name="Line 21"/>
            <p:cNvSpPr/>
            <p:nvPr/>
          </p:nvSpPr>
          <p:spPr>
            <a:xfrm>
              <a:off x="9048750" y="4000500"/>
              <a:ext cx="2286000" cy="9525"/>
            </a:xfrm>
            <a:custGeom>
              <a:avLst/>
              <a:gdLst/>
              <a:ahLst/>
              <a:cxnLst/>
              <a:rect l="l" t="t" r="r" b="b"/>
              <a:pathLst>
                <a:path w="2286000" h="9525">
                  <a:moveTo>
                    <a:pt x="0" y="0"/>
                  </a:moveTo>
                  <a:lnTo>
                    <a:pt x="2286000" y="0"/>
                  </a:lnTo>
                </a:path>
              </a:pathLst>
            </a:custGeom>
            <a:noFill/>
            <a:ln w="19050">
              <a:solidFill>
                <a:schemeClr val="accent2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9137142" y="3711892"/>
              <a:ext cx="164934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明装拉手与轨道体验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134856" y="4358640"/>
              <a:ext cx="103601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滑轨展示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9137142" y="4788218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三节阻尼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9137142" y="5093018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托底阻尼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9137142" y="5397818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托底反弹</a:t>
              </a:r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1474806" y="6347460"/>
            <a:ext cx="18989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200" dirty="0">
                <a:solidFill>
                  <a:schemeClr val="dk2"/>
                </a:solidFill>
                <a:latin typeface="+mn-lt"/>
                <a:ea typeface="+mn-ea"/>
                <a:cs typeface="+mn-cs"/>
              </a:rPr>
              <a:t>06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526542" y="378142"/>
            <a:ext cx="11138154" cy="355283"/>
            <a:chOff x="526542" y="378142"/>
            <a:chExt cx="11138154" cy="35528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78142"/>
              <a:ext cx="78997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HIVISION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0844784" y="394335"/>
              <a:ext cx="81991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格栅与照明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533400" y="723900"/>
              <a:ext cx="11125200" cy="9525"/>
            </a:xfrm>
            <a:custGeom>
              <a:avLst/>
              <a:gdLst/>
              <a:ahLst/>
              <a:cxnLst/>
              <a:rect l="l" t="t" r="r" b="b"/>
              <a:pathLst>
                <a:path w="11125200" h="9525">
                  <a:moveTo>
                    <a:pt x="0" y="0"/>
                  </a:moveTo>
                  <a:lnTo>
                    <a:pt x="111252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17398" y="917258"/>
            <a:ext cx="6147968" cy="956309"/>
            <a:chOff x="517398" y="917258"/>
            <a:chExt cx="6147968" cy="956309"/>
          </a:xfrm>
        </p:grpSpPr>
        <p:sp>
          <p:nvSpPr>
            <p:cNvPr id="6" name="TextBox 6"/>
            <p:cNvSpPr txBox="1"/>
            <p:nvPr/>
          </p:nvSpPr>
          <p:spPr>
            <a:xfrm>
              <a:off x="517398" y="917258"/>
              <a:ext cx="6147968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格栅负责质感，灯光负责体验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21970" y="1433512"/>
              <a:ext cx="4566285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结构、固定方式与光影必须一起讲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33400" y="2114550"/>
            <a:ext cx="4000500" cy="3810000"/>
            <a:chOff x="533400" y="2114550"/>
            <a:chExt cx="4000500" cy="3810000"/>
          </a:xfrm>
        </p:grpSpPr>
        <p:sp>
          <p:nvSpPr>
            <p:cNvPr id="9" name="Rectangle 9"/>
            <p:cNvSpPr/>
            <p:nvPr/>
          </p:nvSpPr>
          <p:spPr>
            <a:xfrm>
              <a:off x="533400" y="2114550"/>
              <a:ext cx="4000500" cy="3810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</p:sp>
        <p:pic>
          <p:nvPicPr>
            <p:cNvPr id="10" name="Imag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51050" y="2266950"/>
              <a:ext cx="1965201" cy="3476625"/>
            </a:xfrm>
            <a:prstGeom prst="rect">
              <a:avLst/>
            </a:prstGeom>
          </p:spPr>
        </p:pic>
      </p:grpSp>
      <p:grpSp>
        <p:nvGrpSpPr>
          <p:cNvPr id="23" name="Group 23"/>
          <p:cNvGrpSpPr/>
          <p:nvPr/>
        </p:nvGrpSpPr>
        <p:grpSpPr>
          <a:xfrm>
            <a:off x="5132070" y="2173605"/>
            <a:ext cx="6202680" cy="3602546"/>
            <a:chOff x="5132070" y="2173605"/>
            <a:chExt cx="6202680" cy="3602546"/>
          </a:xfrm>
        </p:grpSpPr>
        <p:sp>
          <p:nvSpPr>
            <p:cNvPr id="12" name="TextBox 12"/>
            <p:cNvSpPr txBox="1"/>
            <p:nvPr/>
          </p:nvSpPr>
          <p:spPr>
            <a:xfrm>
              <a:off x="5132832" y="2173605"/>
              <a:ext cx="120868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格栅结构</a:t>
              </a:r>
            </a:p>
          </p:txBody>
        </p:sp>
        <p:sp>
          <p:nvSpPr>
            <p:cNvPr id="13" name="Line 13"/>
            <p:cNvSpPr/>
            <p:nvPr/>
          </p:nvSpPr>
          <p:spPr>
            <a:xfrm>
              <a:off x="5143500" y="2590800"/>
              <a:ext cx="6191250" cy="9525"/>
            </a:xfrm>
            <a:custGeom>
              <a:avLst/>
              <a:gdLst/>
              <a:ahLst/>
              <a:cxnLst/>
              <a:rect l="l" t="t" r="r" b="b"/>
              <a:pathLst>
                <a:path w="6191250" h="9525">
                  <a:moveTo>
                    <a:pt x="0" y="0"/>
                  </a:moveTo>
                  <a:lnTo>
                    <a:pt x="619125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5132070" y="2767012"/>
              <a:ext cx="1485843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250" b="1" dirty="0">
                  <a:solidFill>
                    <a:schemeClr val="accent1"/>
                  </a:solidFill>
                  <a:latin typeface="Consolas"/>
                  <a:ea typeface="Consolas"/>
                  <a:cs typeface="Consolas"/>
                </a:rPr>
                <a:t>9 + 18 mm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229856" y="2815590"/>
              <a:ext cx="195681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细格栅｜卡槽固定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132070" y="3243262"/>
              <a:ext cx="1660765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250" b="1" dirty="0">
                  <a:solidFill>
                    <a:schemeClr val="accent1"/>
                  </a:solidFill>
                  <a:latin typeface="Consolas"/>
                  <a:ea typeface="Consolas"/>
                  <a:cs typeface="Consolas"/>
                </a:rPr>
                <a:t>18 + 18 mm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229856" y="3291840"/>
              <a:ext cx="219913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格栅｜五金扣件固定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132832" y="3945255"/>
              <a:ext cx="150552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灯带与开关</a:t>
              </a:r>
            </a:p>
          </p:txBody>
        </p:sp>
        <p:sp>
          <p:nvSpPr>
            <p:cNvPr id="19" name="Line 19"/>
            <p:cNvSpPr/>
            <p:nvPr/>
          </p:nvSpPr>
          <p:spPr>
            <a:xfrm>
              <a:off x="5143500" y="4362450"/>
              <a:ext cx="6191250" cy="9525"/>
            </a:xfrm>
            <a:custGeom>
              <a:avLst/>
              <a:gdLst/>
              <a:ahLst/>
              <a:cxnLst/>
              <a:rect l="l" t="t" r="r" b="b"/>
              <a:pathLst>
                <a:path w="6191250" h="9525">
                  <a:moveTo>
                    <a:pt x="0" y="0"/>
                  </a:moveTo>
                  <a:lnTo>
                    <a:pt x="619125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5134356" y="4587240"/>
              <a:ext cx="272011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硅胶灯带 · 斜照发光灯带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5134356" y="5006340"/>
              <a:ext cx="299877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触摸 · 人体感应 · 手扫开关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5136642" y="5512118"/>
              <a:ext cx="401193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灯带线全部隐藏，高低错落的格栅形成光影层次。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1474806" y="6347460"/>
            <a:ext cx="18989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200" dirty="0">
                <a:solidFill>
                  <a:schemeClr val="dk2"/>
                </a:solidFill>
                <a:latin typeface="+mn-lt"/>
                <a:ea typeface="+mn-ea"/>
                <a:cs typeface="+mn-cs"/>
              </a:rPr>
              <a:t>07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526542" y="378142"/>
            <a:ext cx="11138154" cy="355283"/>
            <a:chOff x="526542" y="378142"/>
            <a:chExt cx="11138154" cy="35528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78142"/>
              <a:ext cx="78997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HIVISION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1006328" y="394335"/>
              <a:ext cx="65836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柜体工艺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533400" y="723900"/>
              <a:ext cx="11125200" cy="9525"/>
            </a:xfrm>
            <a:custGeom>
              <a:avLst/>
              <a:gdLst/>
              <a:ahLst/>
              <a:cxnLst/>
              <a:rect l="l" t="t" r="r" b="b"/>
              <a:pathLst>
                <a:path w="11125200" h="9525">
                  <a:moveTo>
                    <a:pt x="0" y="0"/>
                  </a:moveTo>
                  <a:lnTo>
                    <a:pt x="111252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17398" y="917258"/>
            <a:ext cx="7088886" cy="956309"/>
            <a:chOff x="517398" y="917258"/>
            <a:chExt cx="7088886" cy="956309"/>
          </a:xfrm>
        </p:grpSpPr>
        <p:sp>
          <p:nvSpPr>
            <p:cNvPr id="6" name="TextBox 6"/>
            <p:cNvSpPr txBox="1"/>
            <p:nvPr/>
          </p:nvSpPr>
          <p:spPr>
            <a:xfrm>
              <a:off x="517398" y="917258"/>
              <a:ext cx="7088886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chemeClr val="dk1"/>
                  </a:solidFill>
                  <a:latin typeface="+mj-lt"/>
                  <a:ea typeface="+mj-ea"/>
                  <a:cs typeface="+mj-cs"/>
                </a:rPr>
                <a:t>内部五金要能被看见、触摸和比较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21970" y="1433512"/>
              <a:ext cx="3960495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体验与结构同时构成产品价值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92957" y="2038350"/>
            <a:ext cx="2205086" cy="4258056"/>
            <a:chOff x="992957" y="2038350"/>
            <a:chExt cx="2205086" cy="4258056"/>
          </a:xfrm>
        </p:grpSpPr>
        <p:pic>
          <p:nvPicPr>
            <p:cNvPr id="9" name="Imag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2957" y="2038350"/>
              <a:ext cx="2205086" cy="3905250"/>
            </a:xfrm>
            <a:prstGeom prst="rect">
              <a:avLst/>
            </a:prstGeom>
          </p:spPr>
        </p:pic>
        <p:sp>
          <p:nvSpPr>
            <p:cNvPr id="10" name="TextBox 10"/>
            <p:cNvSpPr txBox="1"/>
            <p:nvPr/>
          </p:nvSpPr>
          <p:spPr>
            <a:xfrm>
              <a:off x="1362456" y="6061710"/>
              <a:ext cx="146608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第三块柜体工艺展板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4084320" y="2138362"/>
            <a:ext cx="7250430" cy="3790189"/>
            <a:chOff x="4084320" y="2138362"/>
            <a:chExt cx="7250430" cy="3790189"/>
          </a:xfrm>
        </p:grpSpPr>
        <p:sp>
          <p:nvSpPr>
            <p:cNvPr id="12" name="TextBox 12"/>
            <p:cNvSpPr txBox="1"/>
            <p:nvPr/>
          </p:nvSpPr>
          <p:spPr>
            <a:xfrm>
              <a:off x="4084320" y="2138362"/>
              <a:ext cx="1367028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衣杆体验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4086606" y="2606040"/>
              <a:ext cx="534924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标配衣杆与升级款衣杆并列展示，便于直观比较。</a:t>
              </a:r>
            </a:p>
          </p:txBody>
        </p:sp>
        <p:sp>
          <p:nvSpPr>
            <p:cNvPr id="14" name="Line 14"/>
            <p:cNvSpPr/>
            <p:nvPr/>
          </p:nvSpPr>
          <p:spPr>
            <a:xfrm>
              <a:off x="4095750" y="3124200"/>
              <a:ext cx="7239000" cy="9525"/>
            </a:xfrm>
            <a:custGeom>
              <a:avLst/>
              <a:gdLst/>
              <a:ahLst/>
              <a:cxnLst/>
              <a:rect l="l" t="t" r="r" b="b"/>
              <a:pathLst>
                <a:path w="7239000" h="9525">
                  <a:moveTo>
                    <a:pt x="0" y="0"/>
                  </a:moveTo>
                  <a:lnTo>
                    <a:pt x="72390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4084320" y="3433762"/>
              <a:ext cx="2450763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ABA 夹心结构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086606" y="3901440"/>
              <a:ext cx="656082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加厚板件形成深浅层次，侧面一体封边，中间可做异色封边。</a:t>
              </a:r>
            </a:p>
          </p:txBody>
        </p:sp>
        <p:sp>
          <p:nvSpPr>
            <p:cNvPr id="17" name="Line 17"/>
            <p:cNvSpPr/>
            <p:nvPr/>
          </p:nvSpPr>
          <p:spPr>
            <a:xfrm>
              <a:off x="4095750" y="4419600"/>
              <a:ext cx="7239000" cy="9525"/>
            </a:xfrm>
            <a:custGeom>
              <a:avLst/>
              <a:gdLst/>
              <a:ahLst/>
              <a:cxnLst/>
              <a:rect l="l" t="t" r="r" b="b"/>
              <a:pathLst>
                <a:path w="7239000" h="9525">
                  <a:moveTo>
                    <a:pt x="0" y="0"/>
                  </a:moveTo>
                  <a:lnTo>
                    <a:pt x="7239000" y="0"/>
                  </a:lnTo>
                </a:path>
              </a:pathLst>
            </a:custGeom>
            <a:noFill/>
            <a:ln w="9525">
              <a:solidFill>
                <a:schemeClr val="accent4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4084320" y="4729162"/>
              <a:ext cx="1367028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柜体细节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086606" y="5196840"/>
              <a:ext cx="612465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承重部位采用18mm板件；12mm小孔搭配深灰色装饰盖。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4088892" y="5664518"/>
              <a:ext cx="346671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chemeClr val="dk2"/>
                  </a:solidFill>
                  <a:latin typeface="+mn-lt"/>
                  <a:ea typeface="+mn-ea"/>
                  <a:cs typeface="+mn-cs"/>
                </a:rPr>
                <a:t>展示免拉手、圆弧柜体板件等可感知细节。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1474806" y="6347460"/>
            <a:ext cx="18989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200" dirty="0">
                <a:solidFill>
                  <a:schemeClr val="dk2"/>
                </a:solidFill>
                <a:latin typeface="+mn-lt"/>
                <a:ea typeface="+mn-ea"/>
                <a:cs typeface="+mn-cs"/>
              </a:rPr>
              <a:t>08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26542" y="378142"/>
            <a:ext cx="11138154" cy="264033"/>
            <a:chOff x="526542" y="378142"/>
            <a:chExt cx="11138154" cy="26403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78142"/>
              <a:ext cx="78997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b="1" dirty="0">
                  <a:solidFill>
                    <a:srgbClr val="F4F1E8"/>
                  </a:solidFill>
                  <a:latin typeface="+mn-lt"/>
                  <a:ea typeface="+mn-ea"/>
                  <a:cs typeface="+mn-cs"/>
                </a:rPr>
                <a:t>HIVISION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1006328" y="394335"/>
              <a:ext cx="65836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混油工艺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17398" y="1183958"/>
            <a:ext cx="8029804" cy="673417"/>
            <a:chOff x="517398" y="1183958"/>
            <a:chExt cx="8029804" cy="673417"/>
          </a:xfrm>
        </p:grpSpPr>
        <p:sp>
          <p:nvSpPr>
            <p:cNvPr id="5" name="TextBox 5"/>
            <p:cNvSpPr txBox="1"/>
            <p:nvPr/>
          </p:nvSpPr>
          <p:spPr>
            <a:xfrm>
              <a:off x="517398" y="1183958"/>
              <a:ext cx="8029804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4F1E8"/>
                  </a:solidFill>
                  <a:latin typeface="+mj-lt"/>
                  <a:ea typeface="+mj-ea"/>
                  <a:cs typeface="+mj-cs"/>
                </a:rPr>
                <a:t>水性油漆，让环保与表面质感同时成立</a:t>
              </a:r>
            </a:p>
          </p:txBody>
        </p:sp>
        <p:sp>
          <p:nvSpPr>
            <p:cNvPr id="6" name="Line 6"/>
            <p:cNvSpPr/>
            <p:nvPr/>
          </p:nvSpPr>
          <p:spPr>
            <a:xfrm>
              <a:off x="533400" y="1847850"/>
              <a:ext cx="1943100" cy="9525"/>
            </a:xfrm>
            <a:custGeom>
              <a:avLst/>
              <a:gdLst/>
              <a:ahLst/>
              <a:cxnLst/>
              <a:rect l="l" t="t" r="r" b="b"/>
              <a:pathLst>
                <a:path w="1943100" h="9525">
                  <a:moveTo>
                    <a:pt x="0" y="0"/>
                  </a:moveTo>
                  <a:lnTo>
                    <a:pt x="1943100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7239000" y="1314450"/>
            <a:ext cx="3429000" cy="4572000"/>
            <a:chOff x="7239000" y="1314450"/>
            <a:chExt cx="3429000" cy="4572000"/>
          </a:xfrm>
        </p:grpSpPr>
        <p:sp>
          <p:nvSpPr>
            <p:cNvPr id="8" name="Rectangle 8"/>
            <p:cNvSpPr/>
            <p:nvPr/>
          </p:nvSpPr>
          <p:spPr>
            <a:xfrm>
              <a:off x="7239000" y="1314450"/>
              <a:ext cx="3429000" cy="457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sp>
        <p:pic>
          <p:nvPicPr>
            <p:cNvPr id="9" name="Imag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40199" y="1504950"/>
              <a:ext cx="2426602" cy="4191000"/>
            </a:xfrm>
            <a:prstGeom prst="rect">
              <a:avLst/>
            </a:prstGeom>
          </p:spPr>
        </p:pic>
      </p:grpSp>
      <p:grpSp>
        <p:nvGrpSpPr>
          <p:cNvPr id="17" name="Group 17"/>
          <p:cNvGrpSpPr/>
          <p:nvPr/>
        </p:nvGrpSpPr>
        <p:grpSpPr>
          <a:xfrm>
            <a:off x="514350" y="2308860"/>
            <a:ext cx="3420618" cy="3735324"/>
            <a:chOff x="514350" y="2308860"/>
            <a:chExt cx="3420618" cy="3735324"/>
          </a:xfrm>
        </p:grpSpPr>
        <p:sp>
          <p:nvSpPr>
            <p:cNvPr id="11" name="TextBox 11"/>
            <p:cNvSpPr txBox="1"/>
            <p:nvPr/>
          </p:nvSpPr>
          <p:spPr>
            <a:xfrm>
              <a:off x="514350" y="2308860"/>
              <a:ext cx="1292657" cy="8191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200" b="1" dirty="0">
                  <a:solidFill>
                    <a:schemeClr val="accent2"/>
                  </a:solidFill>
                  <a:latin typeface="+mj-lt"/>
                  <a:ea typeface="+mj-ea"/>
                  <a:cs typeface="+mj-cs"/>
                </a:rPr>
                <a:t>细腻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24256" y="3063240"/>
              <a:ext cx="292608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E9E5DA"/>
                  </a:solidFill>
                  <a:latin typeface="+mn-lt"/>
                  <a:ea typeface="+mn-ea"/>
                  <a:cs typeface="+mn-cs"/>
                </a:rPr>
                <a:t>触摸表面，感受均匀与顺滑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14350" y="3623310"/>
              <a:ext cx="1292657" cy="8191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200" b="1" dirty="0">
                  <a:solidFill>
                    <a:schemeClr val="accent2"/>
                  </a:solidFill>
                  <a:latin typeface="+mj-lt"/>
                  <a:ea typeface="+mj-ea"/>
                  <a:cs typeface="+mj-cs"/>
                </a:rPr>
                <a:t>平整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24256" y="4377690"/>
              <a:ext cx="341071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E9E5DA"/>
                  </a:solidFill>
                  <a:latin typeface="+mn-lt"/>
                  <a:ea typeface="+mn-ea"/>
                  <a:cs typeface="+mn-cs"/>
                </a:rPr>
                <a:t>逆光观察，不见明显凹凸与波纹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14350" y="4937760"/>
              <a:ext cx="1292657" cy="8191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200" b="1" dirty="0">
                  <a:solidFill>
                    <a:schemeClr val="accent2"/>
                  </a:solidFill>
                  <a:latin typeface="+mj-lt"/>
                  <a:ea typeface="+mj-ea"/>
                  <a:cs typeface="+mj-cs"/>
                </a:rPr>
                <a:t>光泽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24256" y="5692140"/>
              <a:ext cx="341071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E9E5DA"/>
                  </a:solidFill>
                  <a:latin typeface="+mn-lt"/>
                  <a:ea typeface="+mn-ea"/>
                  <a:cs typeface="+mn-cs"/>
                </a:rPr>
                <a:t>角花与连续线条保持清晰、完整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1474806" y="6347460"/>
            <a:ext cx="18989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200" dirty="0">
                <a:solidFill>
                  <a:srgbClr val="D4D1C7"/>
                </a:solidFill>
                <a:latin typeface="+mn-lt"/>
                <a:ea typeface="+mn-ea"/>
                <a:cs typeface="+mn-cs"/>
              </a:rPr>
              <a:t>09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好风景7S功法柜工艺培训">
  <a:themeElements>
    <a:clrScheme name="好风景7S功法柜工艺培训">
      <a:dk1>
        <a:srgbClr val="202923"/>
      </a:dk1>
      <a:lt1>
        <a:srgbClr val="F4F1E8"/>
      </a:lt1>
      <a:dk2>
        <a:srgbClr val="6A716D"/>
      </a:dk2>
      <a:lt2>
        <a:srgbClr val="E9E5DA"/>
      </a:lt2>
      <a:accent1>
        <a:srgbClr val="00563D"/>
      </a:accent1>
      <a:accent2>
        <a:srgbClr val="B49253"/>
      </a:accent2>
      <a:accent3>
        <a:srgbClr val="003F2E"/>
      </a:accent3>
      <a:accent4>
        <a:srgbClr val="D4D1C7"/>
      </a:accent4>
      <a:accent5>
        <a:srgbClr val="4BACC6"/>
      </a:accent5>
      <a:accent6>
        <a:srgbClr val="F79646"/>
      </a:accent6>
      <a:hlink>
        <a:srgbClr val="B49253"/>
      </a:hlink>
      <a:folHlink>
        <a:srgbClr val="003F2E"/>
      </a:folHlink>
    </a:clrScheme>
    <a:fontScheme name="好风景7S功法柜工艺培训">
      <a:majorFont>
        <a:latin typeface="Times New Roman"/>
        <a:ea typeface="SimSun"/>
        <a:cs typeface="Times New Roman"/>
        <a:font script="Jpan" typeface="SimSun"/>
        <a:font script="Hang" typeface="SimSun"/>
        <a:font script="Hans" typeface="SimSun"/>
        <a:font script="Hant" typeface="SimSun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Microsoft YaHei"/>
        <a:cs typeface="Arial"/>
        <a:font script="Jpan" typeface="Microsoft YaHei"/>
        <a:font script="Hang" typeface="Microsoft YaHei"/>
        <a:font script="Hans" typeface="Microsoft YaHei"/>
        <a:font script="Hant" typeface="Microsoft YaHei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好风景7S功法柜工艺培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好风景7S功法柜工艺培训">
  <a:themeElements>
    <a:clrScheme name="好风景7S功法柜工艺培训">
      <a:dk1>
        <a:srgbClr val="202923"/>
      </a:dk1>
      <a:lt1>
        <a:srgbClr val="F4F1E8"/>
      </a:lt1>
      <a:dk2>
        <a:srgbClr val="6A716D"/>
      </a:dk2>
      <a:lt2>
        <a:srgbClr val="E9E5DA"/>
      </a:lt2>
      <a:accent1>
        <a:srgbClr val="00563D"/>
      </a:accent1>
      <a:accent2>
        <a:srgbClr val="B49253"/>
      </a:accent2>
      <a:accent3>
        <a:srgbClr val="003F2E"/>
      </a:accent3>
      <a:accent4>
        <a:srgbClr val="D4D1C7"/>
      </a:accent4>
      <a:accent5>
        <a:srgbClr val="4BACC6"/>
      </a:accent5>
      <a:accent6>
        <a:srgbClr val="F79646"/>
      </a:accent6>
      <a:hlink>
        <a:srgbClr val="B49253"/>
      </a:hlink>
      <a:folHlink>
        <a:srgbClr val="003F2E"/>
      </a:folHlink>
    </a:clrScheme>
    <a:fontScheme name="好风景7S功法柜工艺培训">
      <a:majorFont>
        <a:latin typeface="Times New Roman"/>
        <a:ea typeface="SimSun"/>
        <a:cs typeface="Times New Roman"/>
        <a:font script="Jpan" typeface="SimSun"/>
        <a:font script="Hang" typeface="SimSun"/>
        <a:font script="Hans" typeface="SimSun"/>
        <a:font script="Hant" typeface="SimSun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Microsoft YaHei"/>
        <a:cs typeface="Arial"/>
        <a:font script="Jpan" typeface="Microsoft YaHei"/>
        <a:font script="Hang" typeface="Microsoft YaHei"/>
        <a:font script="Hans" typeface="Microsoft YaHei"/>
        <a:font script="Hant" typeface="Microsoft YaHei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好风景7S功法柜工艺培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2026-08-10T09:11:17Z</dcterms:created>
  <dcterms:modified xsi:type="dcterms:W3CDTF">2026-08-10T09:11:17Z</dcterms:modified>
  <cp:category/>
  <cp:contentStatus/>
</cp:coreProperties>
</file>