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96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封面：设计不是画柜子，而是把标准、功能与现场条件组织成可落地方案。基础设计培训：从板材规则到空间应用。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衣柜功能分区：分区必须对应衣物长度和使用频率。短衣1000–1200且不低于900；长衣1400–1700且不低于1300。；挂衣与叠放：尺寸服务于拿取动作，而不是只追求整齐。挂衣杆离柜顶≥60、离底板≥900；叠放宽330–400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床头柜遮挡处理：被家具遮挡的位置要换成功能更合适的内部空间。靠墙或床头柜位置优先挂衣区，并调整门板开启。；抽屉避让：抽屉必须避开铰链和移门轨道。侧封板宽50，抽屉内退至少70、建议80。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过门吊柜：悬空结构必须有可靠承重路径。采用18背板，并让柜体部分搭接衣柜承重。；移门到顶：上下柜中立板必须上下对齐。用红线标出错误错位。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鞋柜需求估算：鞋柜设计从鞋码、数量和家庭结构开始。整理成人鞋长、家庭鞋量和鞋类差异。；鞋柜尺寸：深度、层高和换鞋凳尺寸必须支持真实使用。深350–400；层板最小150；换鞋凳高400–450。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电箱与多媒体箱：障碍物必须落在可开口的背板区域，不能撞立板。小电箱现场开口，大电箱优先留空。；隔板避让：隔板后退量必须包含外壳厚度与10mm间隙。四周与隔板建议约20mm间距。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设计原则总览：安全优先、功能为本、美观加分。把所有规则收束为设计决策顺序。；方案自检：出图前用五问排除结构、尺寸和使用冲突。生产尺寸、受力、开门、抽屉、障碍逐项校核。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案例演练：根据房间条件完成一组衣柜或鞋柜方案。标注结构选择、关键尺寸和避让逻辑。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结课行动：能解释标准，才能稳定交付。现场完成方案互审，并列出一个回店立即修正的设计习惯。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学习地图：先懂结构，再懂尺寸，最后懂空间。板材—柜体—门板—衣柜—鞋柜—障碍处理—原则复盘。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板材规格：设计必须从真实可生产尺寸开始。标板18×1220×2440，实际最大1200×2420；大板实际最大1200×2720。；板材厚度与应用：厚度选择对应结构职责。9mm用于背板/抽底/格子，18mm用于柜体，25mm用于台面。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柜体基本组成：先识别部件，再理解连接关系。用爆炸图标出顶板、底板、侧板、中立板、背板与门板。；柜体基本结构：结构选择决定受力与外观。建立共用中立板、整顶底板、垫条、底盒结构的对比。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共用中立板：共用板减少重复构件，但必须服从门板与分区关系。以节点图说明共板边界。；整顶底板：整顶底板适合连续柜体，但吊柜应慎用。宽度不超过2400，并说明受力风险。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垫条与底盒：不同落地方式对应不同收口与安装条件。对比两种底部结构。；侧包顶底与顶盖侧：柜体高于视线时，顶部与侧面关系影响整体感。适用于高柜、上柜和常规吊柜。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底包侧与延伸吊柜：吊柜结构优先稳定，延伸只能发生在一侧。用正确/错误图说明限制。；门板均分逻辑：内空均分不等于门板均分。按全盖18、半盖9、内嵌0解释三扇门宽度修正。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门板计算演练：每一个盖位都必须进入门板尺寸计算。用原稿三门示例完成逐步计算与校核。；铰链品类：铰链选择取决于门板覆盖关系和开启需求。识别常规全盖、半盖、内嵌及特殊铰链。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衣柜结构标准：先锁定深度、高度与背板，再做功能分区。开门衣柜深550、含门570；移门深600/650，轨道占100。；衣柜收口与部件：收口、内抽、脚条、背板都有建议尺寸带。把原稿参数整理为账本表。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3F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F4F1E8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B49253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1234440"/>
            <a:ext cx="7132320" cy="91440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4400" b="1">
                <a:solidFill>
                  <a:srgbClr val="F4F1E8"/>
                </a:solidFill>
                <a:latin typeface="SimSun"/>
              </a:rPr>
              <a:t>封面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2331720"/>
            <a:ext cx="685800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600" b="1">
                <a:solidFill>
                  <a:srgbClr val="E9E5DA"/>
                </a:solidFill>
                <a:latin typeface="Microsoft YaHei"/>
              </a:rPr>
              <a:t>设计不是画柜子，而是把标准、功能与现场条件组织成可落地方案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3931920"/>
            <a:ext cx="6766560" cy="7315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E9E5DA"/>
                </a:solidFill>
                <a:latin typeface="Microsoft YaHei"/>
              </a:rPr>
              <a:t>基础设计培训：从板材规则到空间应用。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衣柜功能分区 / 挂衣与叠放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858" y="1773936"/>
            <a:ext cx="4494843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分区必须对应衣物长度和使用频率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短衣1000–1200且不低于900；长衣1400–1700且不低于1300。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尺寸服务于拿取动作，而不是只追求整齐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挂衣杆离柜顶≥60、离底板≥900；叠放宽330–400。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床头柜遮挡处理 / 抽屉避让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584" y="1773936"/>
            <a:ext cx="3713391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被家具遮挡的位置要换成功能更合适的内部空间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靠墙或床头柜位置优先挂衣区，并调整门板开启。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抽屉必须避开铰链和移门轨道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侧封板宽50，抽屉内退至少70、建议80。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过门吊柜 / 移门到顶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250" y="1773936"/>
            <a:ext cx="3714059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悬空结构必须有可靠承重路径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采用18背板，并让柜体部分搭接衣柜承重。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上下柜中立板必须上下对齐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用红线标出错误错位。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鞋柜需求估算 / 鞋柜尺寸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2244566"/>
            <a:ext cx="4754880" cy="31278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鞋柜设计从鞋码、数量和家庭结构开始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整理成人鞋长、家庭鞋量和鞋类差异。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深度、层高和换鞋凳尺寸必须支持真实使用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深350–400；层板最小150；换鞋凳高400–450。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电箱与多媒体箱 / 隔板避让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972" y="1773936"/>
            <a:ext cx="3050614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障碍物必须落在可开口的背板区域，不能撞立板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小电箱现场开口，大电箱优先留空。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隔板后退量必须包含外壳厚度与10mm间隙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四周与隔板建议约20mm间距。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设计原则总览 / 方案自检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94" y="1773936"/>
            <a:ext cx="321317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安全优先、功能为本、美观加分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把所有规则收束为设计决策顺序。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出图前用五问排除结构、尺寸和使用冲突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生产尺寸、受力、开门、抽屉、障碍逐项校核。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案例演练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755" y="1773936"/>
            <a:ext cx="2289048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根据房间条件完成一组衣柜或鞋柜方案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标注结构选择、关键尺寸和避让逻辑。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结课行动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755" y="1773936"/>
            <a:ext cx="2289048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能解释标准，才能稳定交付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现场完成方案互审，并列出一个回店立即修正的设计习惯。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学习地图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3161563"/>
            <a:ext cx="4754880" cy="12938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先懂结构，再懂尺寸，最后懂空间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板材—柜体—门板—衣柜—鞋柜—障碍处理—原则复盘。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板材规格 / 板材厚度与应用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1989748"/>
            <a:ext cx="4754880" cy="36374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设计必须从真实可生产尺寸开始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标板18×1220×2440，实际最大1200×2420；大板实际最大1200×2720。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厚度选择对应结构职责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9mm用于背板/抽底/格子，18mm用于柜体，25mm用于台面。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柜体基本组成 / 柜体基本结构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522" y="1773936"/>
            <a:ext cx="3345515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先识别部件，再理解连接关系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用爆炸图标出顶板、底板、侧板、中立板、背板与门板。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结构选择决定受力与外观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建立共用中立板、整顶底板、垫条、底盒结构的对比。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共用中立板 / 整顶底板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358" y="1773936"/>
            <a:ext cx="4607843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共用板减少重复构件，但必须服从门板与分区关系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以节点图说明共板边界。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整顶底板适合连续柜体，但吊柜应慎用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宽度不超过2400，并说明受力风险。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垫条与底盒 / 侧包顶底与顶盖侧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2240851"/>
            <a:ext cx="4754880" cy="31352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不同落地方式对应不同收口与安装条件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对比两种底部结构。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柜体高于视线时，顶部与侧面关系影响整体感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适用于高柜、上柜和常规吊柜。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底包侧与延伸吊柜 / 门板均分逻辑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2224676"/>
            <a:ext cx="4754880" cy="31675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吊柜结构优先稳定，延伸只能发生在一侧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用正确/错误图说明限制。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内空均分不等于门板均分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按全盖18、半盖9、内嵌0解释三扇门宽度修正。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门板计算演练 / 铰链品类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055" y="1773936"/>
            <a:ext cx="2380448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每一个盖位都必须进入门板尺寸计算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用原稿三门示例完成逐步计算与校核。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铰链选择取决于门板覆盖关系和开启需求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识别常规全盖、半盖、内嵌及特殊铰链。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46888"/>
            <a:ext cx="457200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HIVISION 好风景家居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9760" y="246888"/>
            <a:ext cx="2148840" cy="2743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Microsoft YaHei"/>
              </a:rPr>
              <a:t>7S 培训系统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694944"/>
            <a:ext cx="1110996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896112"/>
            <a:ext cx="10972800" cy="530352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900" b="1">
                <a:solidFill>
                  <a:srgbClr val="202923"/>
                </a:solidFill>
                <a:latin typeface="SimSun"/>
              </a:rPr>
              <a:t>衣柜结构标准 / 衣柜收口与部件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5392" y="1627632"/>
            <a:ext cx="5074920" cy="4434840"/>
          </a:xfrm>
          <a:prstGeom prst="rect">
            <a:avLst/>
          </a:prstGeom>
          <a:solidFill>
            <a:srgbClr val="E9E5DA"/>
          </a:solidFill>
          <a:ln>
            <a:solidFill>
              <a:srgbClr val="D4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2416094"/>
            <a:ext cx="4754880" cy="2784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0840" y="5870448"/>
            <a:ext cx="475488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原稿图示 · 来源页16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1645920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先锁定深度、高度与背板，再做功能分区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2212848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开门衣柜深550、含门570；移门深600/650，轨道占100。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282696"/>
            <a:ext cx="5440680" cy="12700"/>
          </a:xfrm>
          <a:prstGeom prst="rect">
            <a:avLst/>
          </a:prstGeom>
          <a:solidFill>
            <a:srgbClr val="D4D1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493008"/>
            <a:ext cx="5440680" cy="50292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2000" b="1">
                <a:solidFill>
                  <a:srgbClr val="00563D"/>
                </a:solidFill>
                <a:latin typeface="Microsoft YaHei"/>
              </a:rPr>
              <a:t>收口、内抽、脚条、背板都有建议尺寸带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4059935"/>
            <a:ext cx="5440680" cy="10972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800" b="0">
                <a:solidFill>
                  <a:srgbClr val="202923"/>
                </a:solidFill>
                <a:latin typeface="Microsoft YaHei"/>
              </a:rPr>
              <a:t>把原稿参数整理为账本表。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879592"/>
            <a:ext cx="5715000" cy="32004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Microsoft YaHei"/>
              </a:rPr>
              <a:t>讲清标准 → 图示示范 → 常见错误 → 现场演练 → 检查考核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</p:spPr>
        <p:txBody>
          <a:bodyPr wrap="square" lIns="27432" rIns="27432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Microsoft YaHe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