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package/2006/relationships/metadata/thumbnail" Target="docProps/thumbnail.jpeg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</p:sldIdLst>
  <p:sldSz cx="1219136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封面：量得准，才能设计对、生产对、安装对。现场测量及规范要求。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放样测量：无法直接表达的复杂形状，要转成现场样板或控制点。强调记录方向和基准。；防错动作：先画尺寸线、立即记录、读数两遍。初测数据必须保留，复测另做标记。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尺寸链闭合：测量必须能自我校验。在1000mm高截面验证X1+X2=X3；误差超过10mm重新核对。；橱柜测量总表：厨房测量要同时覆盖建筑条件与设备条件。套内尺寸、角度、地差、窗、门套、吊顶、电水气。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水位标准：水位不仅要量位置，还要确认排水方式和阀门。水盆冷热水500–550，并确认净水器、冰箱进水。；电位标准：每个电器都要确认型号、位置与安装条件。整理烟机、灶具、冰箱、净水器、消毒柜、洗碗机电位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厨房平面图：先锁定烟灶水槽，再讨论电器组合。记录烟灶、集成灶、水盆、洗碗机、蒸烤箱等需求。；电器型号确认：科技更新快，经验尺寸不能代替厂家安装要求。型号和安装条件必须让客户确认。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需求复核：量完尺寸后，再复核风格、产品与电器需求。防止“尺寸正确、方案错误”。；障碍物判断框架：先识别障碍，再判断大小、位置和柜体关系。梁、检修口、柱、电箱、开关插座。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横梁处理：梁的尺寸决定浅柜、封顶板或切梁柜。梁小于200可浅柜；大于300结合浅柜、封顶板或切梁柜。；横梁预留：柜体与障碍物预留20mm，并同步延伸见光侧板。不能只让柜体退，侧板收口也要处理。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空调检修口：检修口必须可开启、可维护。方案可以变化，原则是留意并避开。；电箱处理：电箱应位于背板大空间，不能落在立板位置。小箱开口，大箱留空。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隔板与电箱：隔板后退需包含外壳厚度和10mm间隙。四周与隔板约留20mm。；中间墙柱：柱子前方优先形成独立柜组，避免横跨两组。可选浅柜或后切角柜。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浅柜方案：浅柜背板离柱不低于20mm，并配置封口板。浅柜内部以层板为主。；缺角柜方案：后缺角用于保留正面完整，同时避开柱体。明确缺角方向和现场尺寸。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墙角大柱：柱子大于200时优先浅柜或后缺角。浅柜不布置抽屉。；墙角小柱：柱子小于200时可用封口板消化。封口板尺寸来自实测，不凭经验估计。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第一原则：安全是底线，功能是根本，美观是加分。建立现场测量的决策优先级。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L型大小头：深度不一致时用L型柜体形成大小头处理。保留20mm墙体距离。；L型转角开启：封口板加转角柜，并用大角度铰链保证开启。同时检查固定门和挂衣区关系。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照片与视频证据：尺寸之外，现场证据决定后续判断质量。总景、障碍、管线、完成面和关键尺寸必须留档。；测量复盘清单：离场前完成信息、尺寸、照片、需求四项复核。让客户确认关键条件和待定事项。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现场演练：完成一间卧室与一间厨房的测量记录。交付平面图、立面图、闭合尺寸链和照片清单。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结论：多想一步、多量一点、多验一次，交付就少一次返工。尺寸留有依据，问题留有证据。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学习地图：准备—衣柜—橱柜—障碍处理—闭环校验。从进门前准备到复尺校审。；设计交付流程：测量不是孤立动作，而是订单闭环的一环。派单→预约→量尺→出图讲解→合同→复尺→校审→订单。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上门前检查：出发前确认信息、时间、形象和工具。形成可执行的出发清单。；预约沟通话术：一次清楚的确认，可以避免无效上门。保留原稿话术要点并改写为自然对话。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工具清单：每件工具都对应一种误差风险。卷尺、激光测距仪、双色笔、硬质测量本、角尺/水平仪。；卷尺读数：先读分米，再读厘米，最后读毫米。以2565mm示例拆解红字、黑字和毫米。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需求沟通：测量同时要确认客户买什么、怎么用、放哪里。空间、产品、风格、功能和电器需求同步记录。；进入房间前：通道尺寸决定大件柜体能否搬运。检查电梯、楼梯、走廊、卧室门。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衣柜测量总表：墙、窗、门、梁柱、吊顶和电位必须一次记录完整。把原稿注意事项整理为测量账本。；三高度多点测量：单点尺寸不足以代表真实墙体。低位100–150、高位1550–2200、离墙600–650多点测量。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平面图记录：平面图先画房间，再标柜位和索引方向。记录地面完成面信息。；立面图记录：立面图必须标开关、插座、门套和窗帘预留。单轨帘150，双轨帘200以上。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辅助测量方法：选择方法取决于空间复杂度。建立常规、辅助、三边和放样测量的使用场景。；三边测量：三边法用于校验非直角与复杂边界。把三条实测边作为几何校验依据。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9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9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9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9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23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F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246888"/>
            <a:ext cx="457200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F4F1E8"/>
                </a:solidFill>
                <a:latin typeface="微软雅黑"/>
              </a:rPr>
              <a:t>HIVISION 好风景家居</a:t>
            </a:r>
            <a:endParaRPr sz="1300" b="1">
              <a:solidFill>
                <a:srgbClr val="F4F1E8"/>
              </a:solidFill>
              <a:latin typeface="微软雅黑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509760" y="246888"/>
            <a:ext cx="214884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1200" b="0">
                <a:solidFill>
                  <a:srgbClr val="B49253"/>
                </a:solidFill>
                <a:latin typeface="微软雅黑"/>
              </a:rPr>
              <a:t>7S 培训系统</a:t>
            </a:r>
            <a:endParaRPr sz="1200" b="0">
              <a:solidFill>
                <a:srgbClr val="B49253"/>
              </a:solidFill>
              <a:latin typeface="微软雅黑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0352" y="1234440"/>
            <a:ext cx="7132320" cy="76835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lang="zh-CN" sz="4400" b="1">
                <a:solidFill>
                  <a:srgbClr val="F4F1E8"/>
                </a:solidFill>
                <a:latin typeface="宋体"/>
              </a:rPr>
              <a:t>基础测量培训</a:t>
            </a:r>
            <a:r>
              <a:rPr lang="zh-CN" sz="4400" b="1">
                <a:solidFill>
                  <a:srgbClr val="F4F1E8"/>
                </a:solidFill>
                <a:latin typeface="宋体"/>
              </a:rPr>
              <a:t/>
            </a:r>
            <a:endParaRPr lang="zh-CN" sz="4400" b="1">
              <a:solidFill>
                <a:srgbClr val="F4F1E8"/>
              </a:solidFill>
              <a:latin typeface="宋体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0352" y="2331720"/>
            <a:ext cx="685800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600" b="1">
                <a:solidFill>
                  <a:srgbClr val="E9E5DA"/>
                </a:solidFill>
                <a:latin typeface="微软雅黑"/>
              </a:rPr>
              <a:t>量得准，才能设计对、生产对、安装对</a:t>
            </a:r>
            <a:endParaRPr sz="2600" b="1">
              <a:solidFill>
                <a:srgbClr val="E9E5DA"/>
              </a:solidFill>
              <a:latin typeface="微软雅黑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0352" y="3931920"/>
            <a:ext cx="6766560" cy="7315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E9E5DA"/>
                </a:solidFill>
                <a:latin typeface="微软雅黑"/>
              </a:rPr>
              <a:t>现场测量及规范要求。</a:t>
            </a:r>
            <a:endParaRPr sz="1800" b="0">
              <a:solidFill>
                <a:srgbClr val="E9E5DA"/>
              </a:solidFill>
              <a:latin typeface="微软雅黑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246888"/>
            <a:ext cx="457200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509760" y="246888"/>
            <a:ext cx="214884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/>
              </a:rPr>
              <a:t>7S 培训系统</a:t>
            </a:r>
            <a:endParaRPr sz="1200" b="0">
              <a:solidFill>
                <a:srgbClr val="6A716D"/>
              </a:solidFill>
              <a:latin typeface="微软雅黑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0352" y="694944"/>
            <a:ext cx="1110996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30352" y="896112"/>
            <a:ext cx="10972800" cy="530352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900" b="1">
                <a:solidFill>
                  <a:srgbClr val="202923"/>
                </a:solidFill>
                <a:latin typeface="宋体"/>
              </a:rPr>
              <a:t>放样测量 / 防错动作</a:t>
            </a:r>
            <a:endParaRPr sz="2900" b="1">
              <a:solidFill>
                <a:srgbClr val="202923"/>
              </a:solidFill>
              <a:latin typeface="宋体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65392" y="1627632"/>
            <a:ext cx="5074920" cy="4434840"/>
          </a:xfrm>
          <a:prstGeom prst="rect">
            <a:avLst/>
          </a:prstGeom>
          <a:solidFill>
            <a:srgbClr val="E9E5DA"/>
          </a:solidFill>
          <a:ln>
            <a:solidFill>
              <a:srgbClr val="D4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19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20840" y="2127740"/>
            <a:ext cx="4754880" cy="336147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20840" y="5870448"/>
            <a:ext cx="475488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/>
              </a:rPr>
              <a:t>原稿图示 · 来源页18</a:t>
            </a:r>
            <a:endParaRPr sz="900" b="0">
              <a:solidFill>
                <a:srgbClr val="6A716D"/>
              </a:solidFill>
              <a:latin typeface="微软雅黑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0352" y="1645920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微软雅黑"/>
              </a:rPr>
              <a:t>无法直接表达的复杂形状，要转成现场样板或控制点</a:t>
            </a:r>
            <a:endParaRPr sz="20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0352" y="2212848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微软雅黑"/>
              </a:rPr>
              <a:t>强调记录方向和基准。</a:t>
            </a:r>
            <a:endParaRPr sz="1800" b="0">
              <a:solidFill>
                <a:srgbClr val="202923"/>
              </a:solidFill>
              <a:latin typeface="微软雅黑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0352" y="3282696"/>
            <a:ext cx="544068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352" y="3493008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微软雅黑"/>
              </a:rPr>
              <a:t>先画尺寸线、立即记录、读数两遍</a:t>
            </a:r>
            <a:endParaRPr sz="20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0352" y="4059935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微软雅黑"/>
              </a:rPr>
              <a:t>初测数据必须保留，复测另做标记。</a:t>
            </a:r>
            <a:endParaRPr sz="1800" b="0">
              <a:solidFill>
                <a:srgbClr val="202923"/>
              </a:solidFill>
              <a:latin typeface="微软雅黑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0352" y="5879592"/>
            <a:ext cx="5715000" cy="32004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/>
              </a:rPr>
              <a:t>讲清标准 → 图示示范 → 常见错误 → 现场演练 → 检查考核</a:t>
            </a:r>
            <a:endParaRPr sz="13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55680" y="6400800"/>
            <a:ext cx="45720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/>
              </a:rPr>
              <a:t>10</a:t>
            </a:r>
            <a:endParaRPr sz="900" b="0">
              <a:solidFill>
                <a:srgbClr val="6A716D"/>
              </a:solidFill>
              <a:latin typeface="微软雅黑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246888"/>
            <a:ext cx="457200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509760" y="246888"/>
            <a:ext cx="214884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/>
              </a:rPr>
              <a:t>7S 培训系统</a:t>
            </a:r>
            <a:endParaRPr sz="1200" b="0">
              <a:solidFill>
                <a:srgbClr val="6A716D"/>
              </a:solidFill>
              <a:latin typeface="微软雅黑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0352" y="694944"/>
            <a:ext cx="1110996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30352" y="896112"/>
            <a:ext cx="10972800" cy="530352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900" b="1">
                <a:solidFill>
                  <a:srgbClr val="202923"/>
                </a:solidFill>
                <a:latin typeface="宋体"/>
              </a:rPr>
              <a:t>尺寸链闭合 / 橱柜测量总表</a:t>
            </a:r>
            <a:endParaRPr sz="2900" b="1">
              <a:solidFill>
                <a:srgbClr val="202923"/>
              </a:solidFill>
              <a:latin typeface="宋体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65392" y="1627632"/>
            <a:ext cx="5074920" cy="4434840"/>
          </a:xfrm>
          <a:prstGeom prst="rect">
            <a:avLst/>
          </a:prstGeom>
          <a:solidFill>
            <a:srgbClr val="E9E5DA"/>
          </a:solidFill>
          <a:ln>
            <a:solidFill>
              <a:srgbClr val="D4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23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20840" y="2990793"/>
            <a:ext cx="4754880" cy="163536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20840" y="5870448"/>
            <a:ext cx="475488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/>
              </a:rPr>
              <a:t>原稿图示 · 来源页20</a:t>
            </a:r>
            <a:endParaRPr sz="900" b="0">
              <a:solidFill>
                <a:srgbClr val="6A716D"/>
              </a:solidFill>
              <a:latin typeface="微软雅黑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0352" y="1645920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微软雅黑"/>
              </a:rPr>
              <a:t>测量必须能自我校验</a:t>
            </a:r>
            <a:endParaRPr sz="20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0352" y="2212848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微软雅黑"/>
              </a:rPr>
              <a:t>在1000mm高截面验证X1+X2=X3；误差超过10mm重新核对。</a:t>
            </a:r>
            <a:endParaRPr sz="1800" b="0">
              <a:solidFill>
                <a:srgbClr val="202923"/>
              </a:solidFill>
              <a:latin typeface="微软雅黑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0352" y="3282696"/>
            <a:ext cx="544068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352" y="3493008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微软雅黑"/>
              </a:rPr>
              <a:t>厨房测量要同时覆盖建筑条件与设备条件</a:t>
            </a:r>
            <a:endParaRPr sz="20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0352" y="4059935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微软雅黑"/>
              </a:rPr>
              <a:t>套内尺寸、角度、地差、窗、门套、吊顶、电水气。</a:t>
            </a:r>
            <a:endParaRPr sz="1800" b="0">
              <a:solidFill>
                <a:srgbClr val="202923"/>
              </a:solidFill>
              <a:latin typeface="微软雅黑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0352" y="5879592"/>
            <a:ext cx="5715000" cy="32004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/>
              </a:rPr>
              <a:t>讲清标准 → 图示示范 → 常见错误 → 现场演练 → 检查考核</a:t>
            </a:r>
            <a:endParaRPr sz="13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55680" y="6400800"/>
            <a:ext cx="45720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/>
              </a:rPr>
              <a:t>11</a:t>
            </a:r>
            <a:endParaRPr sz="900" b="0">
              <a:solidFill>
                <a:srgbClr val="6A716D"/>
              </a:solidFill>
              <a:latin typeface="微软雅黑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246888"/>
            <a:ext cx="457200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509760" y="246888"/>
            <a:ext cx="214884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/>
              </a:rPr>
              <a:t>7S 培训系统</a:t>
            </a:r>
            <a:endParaRPr sz="1200" b="0">
              <a:solidFill>
                <a:srgbClr val="6A716D"/>
              </a:solidFill>
              <a:latin typeface="微软雅黑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0352" y="694944"/>
            <a:ext cx="1110996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30352" y="896112"/>
            <a:ext cx="10972800" cy="530352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900" b="1">
                <a:solidFill>
                  <a:srgbClr val="202923"/>
                </a:solidFill>
                <a:latin typeface="宋体"/>
              </a:rPr>
              <a:t>水位标准 / 电位标准</a:t>
            </a:r>
            <a:endParaRPr sz="2900" b="1">
              <a:solidFill>
                <a:srgbClr val="202923"/>
              </a:solidFill>
              <a:latin typeface="宋体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65392" y="1627632"/>
            <a:ext cx="5074920" cy="4434840"/>
          </a:xfrm>
          <a:prstGeom prst="rect">
            <a:avLst/>
          </a:prstGeom>
          <a:solidFill>
            <a:srgbClr val="E9E5DA"/>
          </a:solidFill>
          <a:ln>
            <a:solidFill>
              <a:srgbClr val="D4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24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20840" y="2920666"/>
            <a:ext cx="4754880" cy="177561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20840" y="5870448"/>
            <a:ext cx="475488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/>
              </a:rPr>
              <a:t>原稿图示 · 来源页22</a:t>
            </a:r>
            <a:endParaRPr sz="900" b="0">
              <a:solidFill>
                <a:srgbClr val="6A716D"/>
              </a:solidFill>
              <a:latin typeface="微软雅黑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0352" y="1645920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微软雅黑"/>
              </a:rPr>
              <a:t>水位不仅要量位置，还要确认排水方式和阀门</a:t>
            </a:r>
            <a:endParaRPr sz="20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0352" y="2212848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微软雅黑"/>
              </a:rPr>
              <a:t>水盆冷热水500–550，并确认净水器、冰箱进水。</a:t>
            </a:r>
            <a:endParaRPr sz="1800" b="0">
              <a:solidFill>
                <a:srgbClr val="202923"/>
              </a:solidFill>
              <a:latin typeface="微软雅黑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0352" y="3282696"/>
            <a:ext cx="544068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352" y="3493008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微软雅黑"/>
              </a:rPr>
              <a:t>每个电器都要确认型号、位置与安装条件</a:t>
            </a:r>
            <a:endParaRPr sz="20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0352" y="4059935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微软雅黑"/>
              </a:rPr>
              <a:t>整理烟机、灶具、冰箱、净水器、消毒柜、洗碗机电位。</a:t>
            </a:r>
            <a:endParaRPr sz="1800" b="0">
              <a:solidFill>
                <a:srgbClr val="202923"/>
              </a:solidFill>
              <a:latin typeface="微软雅黑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0352" y="5879592"/>
            <a:ext cx="5715000" cy="32004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/>
              </a:rPr>
              <a:t>讲清标准 → 图示示范 → 常见错误 → 现场演练 → 检查考核</a:t>
            </a:r>
            <a:endParaRPr sz="13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55680" y="6400800"/>
            <a:ext cx="45720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/>
              </a:rPr>
              <a:t>12</a:t>
            </a:r>
            <a:endParaRPr sz="900" b="0">
              <a:solidFill>
                <a:srgbClr val="6A716D"/>
              </a:solidFill>
              <a:latin typeface="微软雅黑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246888"/>
            <a:ext cx="457200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509760" y="246888"/>
            <a:ext cx="214884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/>
              </a:rPr>
              <a:t>7S 培训系统</a:t>
            </a:r>
            <a:endParaRPr sz="1200" b="0">
              <a:solidFill>
                <a:srgbClr val="6A716D"/>
              </a:solidFill>
              <a:latin typeface="微软雅黑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0352" y="694944"/>
            <a:ext cx="1110996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30352" y="896112"/>
            <a:ext cx="10972800" cy="530352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900" b="1">
                <a:solidFill>
                  <a:srgbClr val="202923"/>
                </a:solidFill>
                <a:latin typeface="宋体"/>
              </a:rPr>
              <a:t>厨房平面图 / 电器型号确认</a:t>
            </a:r>
            <a:endParaRPr sz="2900" b="1">
              <a:solidFill>
                <a:srgbClr val="202923"/>
              </a:solidFill>
              <a:latin typeface="宋体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65392" y="1627632"/>
            <a:ext cx="5074920" cy="4434840"/>
          </a:xfrm>
          <a:prstGeom prst="rect">
            <a:avLst/>
          </a:prstGeom>
          <a:solidFill>
            <a:srgbClr val="E9E5DA"/>
          </a:solidFill>
          <a:ln>
            <a:solidFill>
              <a:srgbClr val="D4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25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20840" y="1936241"/>
            <a:ext cx="4754880" cy="374446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20840" y="5870448"/>
            <a:ext cx="475488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/>
              </a:rPr>
              <a:t>原稿图示 · 来源页24</a:t>
            </a:r>
            <a:endParaRPr sz="900" b="0">
              <a:solidFill>
                <a:srgbClr val="6A716D"/>
              </a:solidFill>
              <a:latin typeface="微软雅黑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0352" y="1645920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微软雅黑"/>
              </a:rPr>
              <a:t>先锁定烟灶水槽，再讨论电器组合</a:t>
            </a:r>
            <a:endParaRPr sz="20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0352" y="2212848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微软雅黑"/>
              </a:rPr>
              <a:t>记录烟灶、集成灶、水盆、洗碗机、蒸烤箱等需求。</a:t>
            </a:r>
            <a:endParaRPr sz="1800" b="0">
              <a:solidFill>
                <a:srgbClr val="202923"/>
              </a:solidFill>
              <a:latin typeface="微软雅黑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0352" y="3282696"/>
            <a:ext cx="544068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352" y="3493008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微软雅黑"/>
              </a:rPr>
              <a:t>科技更新快，经验尺寸不能代替厂家安装要求</a:t>
            </a:r>
            <a:endParaRPr sz="20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0352" y="4059935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微软雅黑"/>
              </a:rPr>
              <a:t>型号和安装条件必须让客户确认。</a:t>
            </a:r>
            <a:endParaRPr sz="1800" b="0">
              <a:solidFill>
                <a:srgbClr val="202923"/>
              </a:solidFill>
              <a:latin typeface="微软雅黑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0352" y="5879592"/>
            <a:ext cx="5715000" cy="32004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/>
              </a:rPr>
              <a:t>讲清标准 → 图示示范 → 常见错误 → 现场演练 → 检查考核</a:t>
            </a:r>
            <a:endParaRPr sz="13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55680" y="6400800"/>
            <a:ext cx="45720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/>
              </a:rPr>
              <a:t>13</a:t>
            </a:r>
            <a:endParaRPr sz="900" b="0">
              <a:solidFill>
                <a:srgbClr val="6A716D"/>
              </a:solidFill>
              <a:latin typeface="微软雅黑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246888"/>
            <a:ext cx="457200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509760" y="246888"/>
            <a:ext cx="214884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/>
              </a:rPr>
              <a:t>7S 培训系统</a:t>
            </a:r>
            <a:endParaRPr sz="1200" b="0">
              <a:solidFill>
                <a:srgbClr val="6A716D"/>
              </a:solidFill>
              <a:latin typeface="微软雅黑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0352" y="694944"/>
            <a:ext cx="1110996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30352" y="896112"/>
            <a:ext cx="10972800" cy="530352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900" b="1">
                <a:solidFill>
                  <a:srgbClr val="202923"/>
                </a:solidFill>
                <a:latin typeface="宋体"/>
              </a:rPr>
              <a:t>需求复核 / 障碍物判断框架</a:t>
            </a:r>
            <a:endParaRPr sz="2900" b="1">
              <a:solidFill>
                <a:srgbClr val="202923"/>
              </a:solidFill>
              <a:latin typeface="宋体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65392" y="1627632"/>
            <a:ext cx="5074920" cy="4434840"/>
          </a:xfrm>
          <a:prstGeom prst="rect">
            <a:avLst/>
          </a:prstGeom>
          <a:solidFill>
            <a:srgbClr val="E9E5DA"/>
          </a:solidFill>
          <a:ln>
            <a:solidFill>
              <a:srgbClr val="D4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25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20840" y="1936241"/>
            <a:ext cx="4754880" cy="374446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20840" y="5870448"/>
            <a:ext cx="475488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/>
              </a:rPr>
              <a:t>原稿图示 · 来源页25</a:t>
            </a:r>
            <a:endParaRPr sz="900" b="0">
              <a:solidFill>
                <a:srgbClr val="6A716D"/>
              </a:solidFill>
              <a:latin typeface="微软雅黑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0352" y="1645920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微软雅黑"/>
              </a:rPr>
              <a:t>量完尺寸后，再复核风格、产品与电器需求</a:t>
            </a:r>
            <a:endParaRPr sz="20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0352" y="2212848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微软雅黑"/>
              </a:rPr>
              <a:t>防止“尺寸正确、方案错误”。</a:t>
            </a:r>
            <a:endParaRPr sz="1800" b="0">
              <a:solidFill>
                <a:srgbClr val="202923"/>
              </a:solidFill>
              <a:latin typeface="微软雅黑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0352" y="3282696"/>
            <a:ext cx="544068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352" y="3493008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微软雅黑"/>
              </a:rPr>
              <a:t>先识别障碍，再判断大小、位置和柜体关系</a:t>
            </a:r>
            <a:endParaRPr sz="20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0352" y="4059935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微软雅黑"/>
              </a:rPr>
              <a:t>梁、检修口、柱、电箱、开关插座。</a:t>
            </a:r>
            <a:endParaRPr sz="1800" b="0">
              <a:solidFill>
                <a:srgbClr val="202923"/>
              </a:solidFill>
              <a:latin typeface="微软雅黑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0352" y="5879592"/>
            <a:ext cx="5715000" cy="32004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/>
              </a:rPr>
              <a:t>讲清标准 → 图示示范 → 常见错误 → 现场演练 → 检查考核</a:t>
            </a:r>
            <a:endParaRPr sz="13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55680" y="6400800"/>
            <a:ext cx="45720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/>
              </a:rPr>
              <a:t>14</a:t>
            </a:r>
            <a:endParaRPr sz="900" b="0">
              <a:solidFill>
                <a:srgbClr val="6A716D"/>
              </a:solidFill>
              <a:latin typeface="微软雅黑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246888"/>
            <a:ext cx="457200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509760" y="246888"/>
            <a:ext cx="214884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/>
              </a:rPr>
              <a:t>7S 培训系统</a:t>
            </a:r>
            <a:endParaRPr sz="1200" b="0">
              <a:solidFill>
                <a:srgbClr val="6A716D"/>
              </a:solidFill>
              <a:latin typeface="微软雅黑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0352" y="694944"/>
            <a:ext cx="1110996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30352" y="896112"/>
            <a:ext cx="10972800" cy="530352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900" b="1">
                <a:solidFill>
                  <a:srgbClr val="202923"/>
                </a:solidFill>
                <a:latin typeface="宋体"/>
              </a:rPr>
              <a:t>横梁处理 / 横梁预留</a:t>
            </a:r>
            <a:endParaRPr sz="2900" b="1">
              <a:solidFill>
                <a:srgbClr val="202923"/>
              </a:solidFill>
              <a:latin typeface="宋体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65392" y="1627632"/>
            <a:ext cx="5074920" cy="4434840"/>
          </a:xfrm>
          <a:prstGeom prst="rect">
            <a:avLst/>
          </a:prstGeom>
          <a:solidFill>
            <a:srgbClr val="E9E5DA"/>
          </a:solidFill>
          <a:ln>
            <a:solidFill>
              <a:srgbClr val="D4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26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20840" y="2046315"/>
            <a:ext cx="4754880" cy="352432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20840" y="5870448"/>
            <a:ext cx="475488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/>
              </a:rPr>
              <a:t>原稿图示 · 来源页28</a:t>
            </a:r>
            <a:endParaRPr sz="900" b="0">
              <a:solidFill>
                <a:srgbClr val="6A716D"/>
              </a:solidFill>
              <a:latin typeface="微软雅黑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0352" y="1645920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微软雅黑"/>
              </a:rPr>
              <a:t>梁的尺寸决定浅柜、封顶板或切梁柜</a:t>
            </a:r>
            <a:endParaRPr sz="20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0352" y="2212848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微软雅黑"/>
              </a:rPr>
              <a:t>梁小于200可浅柜；大于300结合浅柜、封顶板或切梁柜。</a:t>
            </a:r>
            <a:endParaRPr sz="1800" b="0">
              <a:solidFill>
                <a:srgbClr val="202923"/>
              </a:solidFill>
              <a:latin typeface="微软雅黑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0352" y="3282696"/>
            <a:ext cx="544068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352" y="3493008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微软雅黑"/>
              </a:rPr>
              <a:t>柜体与障碍物预留20mm，并同步延伸见光侧板</a:t>
            </a:r>
            <a:endParaRPr sz="20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0352" y="4059935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微软雅黑"/>
              </a:rPr>
              <a:t>不能只让柜体退，侧板收口也要处理。</a:t>
            </a:r>
            <a:endParaRPr sz="1800" b="0">
              <a:solidFill>
                <a:srgbClr val="202923"/>
              </a:solidFill>
              <a:latin typeface="微软雅黑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0352" y="5879592"/>
            <a:ext cx="5715000" cy="32004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/>
              </a:rPr>
              <a:t>讲清标准 → 图示示范 → 常见错误 → 现场演练 → 检查考核</a:t>
            </a:r>
            <a:endParaRPr sz="13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55680" y="6400800"/>
            <a:ext cx="45720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/>
              </a:rPr>
              <a:t>15</a:t>
            </a:r>
            <a:endParaRPr sz="900" b="0">
              <a:solidFill>
                <a:srgbClr val="6A716D"/>
              </a:solidFill>
              <a:latin typeface="微软雅黑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246888"/>
            <a:ext cx="457200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509760" y="246888"/>
            <a:ext cx="214884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/>
              </a:rPr>
              <a:t>7S 培训系统</a:t>
            </a:r>
            <a:endParaRPr sz="1200" b="0">
              <a:solidFill>
                <a:srgbClr val="6A716D"/>
              </a:solidFill>
              <a:latin typeface="微软雅黑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0352" y="694944"/>
            <a:ext cx="1110996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30352" y="896112"/>
            <a:ext cx="10972800" cy="530352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900" b="1">
                <a:solidFill>
                  <a:srgbClr val="202923"/>
                </a:solidFill>
                <a:latin typeface="宋体"/>
              </a:rPr>
              <a:t>空调检修口 / 电箱处理</a:t>
            </a:r>
            <a:endParaRPr sz="2900" b="1">
              <a:solidFill>
                <a:srgbClr val="202923"/>
              </a:solidFill>
              <a:latin typeface="宋体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65392" y="1627632"/>
            <a:ext cx="5074920" cy="4434840"/>
          </a:xfrm>
          <a:prstGeom prst="rect">
            <a:avLst/>
          </a:prstGeom>
          <a:solidFill>
            <a:srgbClr val="E9E5DA"/>
          </a:solidFill>
          <a:ln>
            <a:solidFill>
              <a:srgbClr val="D4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30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20840" y="1882528"/>
            <a:ext cx="4754880" cy="385189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20840" y="5870448"/>
            <a:ext cx="475488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/>
              </a:rPr>
              <a:t>原稿图示 · 来源页30</a:t>
            </a:r>
            <a:endParaRPr sz="900" b="0">
              <a:solidFill>
                <a:srgbClr val="6A716D"/>
              </a:solidFill>
              <a:latin typeface="微软雅黑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0352" y="1645920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微软雅黑"/>
              </a:rPr>
              <a:t>检修口必须可开启、可维护</a:t>
            </a:r>
            <a:endParaRPr sz="20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0352" y="2212848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微软雅黑"/>
              </a:rPr>
              <a:t>方案可以变化，原则是留意并避开。</a:t>
            </a:r>
            <a:endParaRPr sz="1800" b="0">
              <a:solidFill>
                <a:srgbClr val="202923"/>
              </a:solidFill>
              <a:latin typeface="微软雅黑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0352" y="3282696"/>
            <a:ext cx="544068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352" y="3493008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微软雅黑"/>
              </a:rPr>
              <a:t>电箱应位于背板大空间，不能落在立板位置</a:t>
            </a:r>
            <a:endParaRPr sz="20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0352" y="4059935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微软雅黑"/>
              </a:rPr>
              <a:t>小箱开口，大箱留空。</a:t>
            </a:r>
            <a:endParaRPr sz="1800" b="0">
              <a:solidFill>
                <a:srgbClr val="202923"/>
              </a:solidFill>
              <a:latin typeface="微软雅黑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0352" y="5879592"/>
            <a:ext cx="5715000" cy="32004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/>
              </a:rPr>
              <a:t>讲清标准 → 图示示范 → 常见错误 → 现场演练 → 检查考核</a:t>
            </a:r>
            <a:endParaRPr sz="13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55680" y="6400800"/>
            <a:ext cx="45720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/>
              </a:rPr>
              <a:t>16</a:t>
            </a:r>
            <a:endParaRPr sz="900" b="0">
              <a:solidFill>
                <a:srgbClr val="6A716D"/>
              </a:solidFill>
              <a:latin typeface="微软雅黑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246888"/>
            <a:ext cx="457200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509760" y="246888"/>
            <a:ext cx="214884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/>
              </a:rPr>
              <a:t>7S 培训系统</a:t>
            </a:r>
            <a:endParaRPr sz="1200" b="0">
              <a:solidFill>
                <a:srgbClr val="6A716D"/>
              </a:solidFill>
              <a:latin typeface="微软雅黑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0352" y="694944"/>
            <a:ext cx="1110996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30352" y="896112"/>
            <a:ext cx="10972800" cy="530352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900" b="1">
                <a:solidFill>
                  <a:srgbClr val="202923"/>
                </a:solidFill>
                <a:latin typeface="宋体"/>
              </a:rPr>
              <a:t>隔板与电箱 / 中间墙柱</a:t>
            </a:r>
            <a:endParaRPr sz="2900" b="1">
              <a:solidFill>
                <a:srgbClr val="202923"/>
              </a:solidFill>
              <a:latin typeface="宋体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65392" y="1627632"/>
            <a:ext cx="5074920" cy="4434840"/>
          </a:xfrm>
          <a:prstGeom prst="rect">
            <a:avLst/>
          </a:prstGeom>
          <a:solidFill>
            <a:srgbClr val="E9E5DA"/>
          </a:solidFill>
          <a:ln>
            <a:solidFill>
              <a:srgbClr val="D4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25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20840" y="1936241"/>
            <a:ext cx="4754880" cy="374446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20840" y="5870448"/>
            <a:ext cx="475488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/>
              </a:rPr>
              <a:t>原稿图示 · 来源页31</a:t>
            </a:r>
            <a:endParaRPr sz="900" b="0">
              <a:solidFill>
                <a:srgbClr val="6A716D"/>
              </a:solidFill>
              <a:latin typeface="微软雅黑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0352" y="1645920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微软雅黑"/>
              </a:rPr>
              <a:t>隔板后退需包含外壳厚度和10mm间隙</a:t>
            </a:r>
            <a:endParaRPr sz="20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0352" y="2212848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微软雅黑"/>
              </a:rPr>
              <a:t>四周与隔板约留20mm。</a:t>
            </a:r>
            <a:endParaRPr sz="1800" b="0">
              <a:solidFill>
                <a:srgbClr val="202923"/>
              </a:solidFill>
              <a:latin typeface="微软雅黑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0352" y="3282696"/>
            <a:ext cx="544068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352" y="3493008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微软雅黑"/>
              </a:rPr>
              <a:t>柱子前方优先形成独立柜组，避免横跨两组</a:t>
            </a:r>
            <a:endParaRPr sz="20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0352" y="4059935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微软雅黑"/>
              </a:rPr>
              <a:t>可选浅柜或后切角柜。</a:t>
            </a:r>
            <a:endParaRPr sz="1800" b="0">
              <a:solidFill>
                <a:srgbClr val="202923"/>
              </a:solidFill>
              <a:latin typeface="微软雅黑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0352" y="5879592"/>
            <a:ext cx="5715000" cy="32004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/>
              </a:rPr>
              <a:t>讲清标准 → 图示示范 → 常见错误 → 现场演练 → 检查考核</a:t>
            </a:r>
            <a:endParaRPr sz="13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55680" y="6400800"/>
            <a:ext cx="45720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/>
              </a:rPr>
              <a:t>17</a:t>
            </a:r>
            <a:endParaRPr sz="900" b="0">
              <a:solidFill>
                <a:srgbClr val="6A716D"/>
              </a:solidFill>
              <a:latin typeface="微软雅黑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246888"/>
            <a:ext cx="457200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509760" y="246888"/>
            <a:ext cx="214884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/>
              </a:rPr>
              <a:t>7S 培训系统</a:t>
            </a:r>
            <a:endParaRPr sz="1200" b="0">
              <a:solidFill>
                <a:srgbClr val="6A716D"/>
              </a:solidFill>
              <a:latin typeface="微软雅黑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0352" y="694944"/>
            <a:ext cx="1110996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30352" y="896112"/>
            <a:ext cx="10972800" cy="530352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900" b="1">
                <a:solidFill>
                  <a:srgbClr val="202923"/>
                </a:solidFill>
                <a:latin typeface="宋体"/>
              </a:rPr>
              <a:t>浅柜方案 / 缺角柜方案</a:t>
            </a:r>
            <a:endParaRPr sz="2900" b="1">
              <a:solidFill>
                <a:srgbClr val="202923"/>
              </a:solidFill>
              <a:latin typeface="宋体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65392" y="1627632"/>
            <a:ext cx="5074920" cy="4434840"/>
          </a:xfrm>
          <a:prstGeom prst="rect">
            <a:avLst/>
          </a:prstGeom>
          <a:solidFill>
            <a:srgbClr val="E9E5DA"/>
          </a:solidFill>
          <a:ln>
            <a:solidFill>
              <a:srgbClr val="D4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34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01519" y="1773936"/>
            <a:ext cx="1393520" cy="40690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20840" y="5870448"/>
            <a:ext cx="475488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/>
              </a:rPr>
              <a:t>原稿图示 · 来源页34</a:t>
            </a:r>
            <a:endParaRPr sz="900" b="0">
              <a:solidFill>
                <a:srgbClr val="6A716D"/>
              </a:solidFill>
              <a:latin typeface="微软雅黑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0352" y="1645920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微软雅黑"/>
              </a:rPr>
              <a:t>浅柜背板离柱不低于20mm，并配置封口板</a:t>
            </a:r>
            <a:endParaRPr sz="20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0352" y="2212848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微软雅黑"/>
              </a:rPr>
              <a:t>浅柜内部以层板为主。</a:t>
            </a:r>
            <a:endParaRPr sz="1800" b="0">
              <a:solidFill>
                <a:srgbClr val="202923"/>
              </a:solidFill>
              <a:latin typeface="微软雅黑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0352" y="3282696"/>
            <a:ext cx="544068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352" y="3493008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微软雅黑"/>
              </a:rPr>
              <a:t>后缺角用于保留正面完整，同时避开柱体</a:t>
            </a:r>
            <a:endParaRPr sz="20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0352" y="4059935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微软雅黑"/>
              </a:rPr>
              <a:t>明确缺角方向和现场尺寸。</a:t>
            </a:r>
            <a:endParaRPr sz="1800" b="0">
              <a:solidFill>
                <a:srgbClr val="202923"/>
              </a:solidFill>
              <a:latin typeface="微软雅黑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0352" y="5879592"/>
            <a:ext cx="5715000" cy="32004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/>
              </a:rPr>
              <a:t>讲清标准 → 图示示范 → 常见错误 → 现场演练 → 检查考核</a:t>
            </a:r>
            <a:endParaRPr sz="13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55680" y="6400800"/>
            <a:ext cx="45720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/>
              </a:rPr>
              <a:t>18</a:t>
            </a:r>
            <a:endParaRPr sz="900" b="0">
              <a:solidFill>
                <a:srgbClr val="6A716D"/>
              </a:solidFill>
              <a:latin typeface="微软雅黑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246888"/>
            <a:ext cx="457200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509760" y="246888"/>
            <a:ext cx="214884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/>
              </a:rPr>
              <a:t>7S 培训系统</a:t>
            </a:r>
            <a:endParaRPr sz="1200" b="0">
              <a:solidFill>
                <a:srgbClr val="6A716D"/>
              </a:solidFill>
              <a:latin typeface="微软雅黑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0352" y="694944"/>
            <a:ext cx="1110996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30352" y="896112"/>
            <a:ext cx="10972800" cy="530352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900" b="1">
                <a:solidFill>
                  <a:srgbClr val="202923"/>
                </a:solidFill>
                <a:latin typeface="宋体"/>
              </a:rPr>
              <a:t>墙角大柱 / 墙角小柱</a:t>
            </a:r>
            <a:endParaRPr sz="2900" b="1">
              <a:solidFill>
                <a:srgbClr val="202923"/>
              </a:solidFill>
              <a:latin typeface="宋体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65392" y="1627632"/>
            <a:ext cx="5074920" cy="4434840"/>
          </a:xfrm>
          <a:prstGeom prst="rect">
            <a:avLst/>
          </a:prstGeom>
          <a:solidFill>
            <a:srgbClr val="E9E5DA"/>
          </a:solidFill>
          <a:ln>
            <a:solidFill>
              <a:srgbClr val="D4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37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72375" y="1773936"/>
            <a:ext cx="3051810" cy="40690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20840" y="5870448"/>
            <a:ext cx="475488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/>
              </a:rPr>
              <a:t>原稿图示 · 来源页36</a:t>
            </a:r>
            <a:endParaRPr sz="900" b="0">
              <a:solidFill>
                <a:srgbClr val="6A716D"/>
              </a:solidFill>
              <a:latin typeface="微软雅黑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0352" y="1645920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微软雅黑"/>
              </a:rPr>
              <a:t>柱子大于200时优先浅柜或后缺角</a:t>
            </a:r>
            <a:endParaRPr sz="20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0352" y="2212848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微软雅黑"/>
              </a:rPr>
              <a:t>浅柜不布置抽屉。</a:t>
            </a:r>
            <a:endParaRPr sz="1800" b="0">
              <a:solidFill>
                <a:srgbClr val="202923"/>
              </a:solidFill>
              <a:latin typeface="微软雅黑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0352" y="3282696"/>
            <a:ext cx="544068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352" y="3493008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微软雅黑"/>
              </a:rPr>
              <a:t>柱子小于200时可用封口板消化</a:t>
            </a:r>
            <a:endParaRPr sz="20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0352" y="4059935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微软雅黑"/>
              </a:rPr>
              <a:t>封口板尺寸来自实测，不凭经验估计。</a:t>
            </a:r>
            <a:endParaRPr sz="1800" b="0">
              <a:solidFill>
                <a:srgbClr val="202923"/>
              </a:solidFill>
              <a:latin typeface="微软雅黑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0352" y="5879592"/>
            <a:ext cx="5715000" cy="32004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/>
              </a:rPr>
              <a:t>讲清标准 → 图示示范 → 常见错误 → 现场演练 → 检查考核</a:t>
            </a:r>
            <a:endParaRPr sz="13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55680" y="6400800"/>
            <a:ext cx="45720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/>
              </a:rPr>
              <a:t>19</a:t>
            </a:r>
            <a:endParaRPr sz="900" b="0">
              <a:solidFill>
                <a:srgbClr val="6A716D"/>
              </a:solidFill>
              <a:latin typeface="微软雅黑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246888"/>
            <a:ext cx="457200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509760" y="246888"/>
            <a:ext cx="214884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/>
              </a:rPr>
              <a:t>7S 培训系统</a:t>
            </a:r>
            <a:endParaRPr sz="1200" b="0">
              <a:solidFill>
                <a:srgbClr val="6A716D"/>
              </a:solidFill>
              <a:latin typeface="微软雅黑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0352" y="694944"/>
            <a:ext cx="1110996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30352" y="896112"/>
            <a:ext cx="10972800" cy="530352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900" b="1">
                <a:solidFill>
                  <a:srgbClr val="202923"/>
                </a:solidFill>
                <a:latin typeface="宋体"/>
              </a:rPr>
              <a:t>第一原则</a:t>
            </a:r>
            <a:endParaRPr sz="2900" b="1">
              <a:solidFill>
                <a:srgbClr val="202923"/>
              </a:solidFill>
              <a:latin typeface="宋体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65392" y="1627632"/>
            <a:ext cx="5074920" cy="4434840"/>
          </a:xfrm>
          <a:prstGeom prst="rect">
            <a:avLst/>
          </a:prstGeom>
          <a:solidFill>
            <a:srgbClr val="E9E5DA"/>
          </a:solidFill>
          <a:ln>
            <a:solidFill>
              <a:srgbClr val="D4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2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20840" y="3161563"/>
            <a:ext cx="4754880" cy="129382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20840" y="5870448"/>
            <a:ext cx="475488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/>
              </a:rPr>
              <a:t>原稿图示 · 来源页1</a:t>
            </a:r>
            <a:endParaRPr sz="900" b="0">
              <a:solidFill>
                <a:srgbClr val="6A716D"/>
              </a:solidFill>
              <a:latin typeface="微软雅黑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0352" y="1645920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微软雅黑"/>
              </a:rPr>
              <a:t>安全是底线，功能是根本，美观是加分</a:t>
            </a:r>
            <a:endParaRPr sz="20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0352" y="2212848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微软雅黑"/>
              </a:rPr>
              <a:t>建立现场测量的决策优先级。</a:t>
            </a:r>
            <a:endParaRPr sz="1800" b="0">
              <a:solidFill>
                <a:srgbClr val="202923"/>
              </a:solidFill>
              <a:latin typeface="微软雅黑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0352" y="5879592"/>
            <a:ext cx="5715000" cy="32004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/>
              </a:rPr>
              <a:t>讲清标准 → 图示示范 → 常见错误 → 现场演练 → 检查考核</a:t>
            </a:r>
            <a:endParaRPr sz="13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155680" y="6400800"/>
            <a:ext cx="45720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/>
              </a:rPr>
              <a:t>02</a:t>
            </a:r>
            <a:endParaRPr sz="900" b="0">
              <a:solidFill>
                <a:srgbClr val="6A716D"/>
              </a:solidFill>
              <a:latin typeface="微软雅黑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246888"/>
            <a:ext cx="457200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509760" y="246888"/>
            <a:ext cx="214884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/>
              </a:rPr>
              <a:t>7S 培训系统</a:t>
            </a:r>
            <a:endParaRPr sz="1200" b="0">
              <a:solidFill>
                <a:srgbClr val="6A716D"/>
              </a:solidFill>
              <a:latin typeface="微软雅黑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0352" y="694944"/>
            <a:ext cx="1110996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30352" y="896112"/>
            <a:ext cx="10972800" cy="530352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900" b="1">
                <a:solidFill>
                  <a:srgbClr val="202923"/>
                </a:solidFill>
                <a:latin typeface="宋体"/>
              </a:rPr>
              <a:t>L型大小头 / L型转角开启</a:t>
            </a:r>
            <a:endParaRPr sz="2900" b="1">
              <a:solidFill>
                <a:srgbClr val="202923"/>
              </a:solidFill>
              <a:latin typeface="宋体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65392" y="1627632"/>
            <a:ext cx="5074920" cy="4434840"/>
          </a:xfrm>
          <a:prstGeom prst="rect">
            <a:avLst/>
          </a:prstGeom>
          <a:solidFill>
            <a:srgbClr val="E9E5DA"/>
          </a:solidFill>
          <a:ln>
            <a:solidFill>
              <a:srgbClr val="D4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39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72972" y="1773936"/>
            <a:ext cx="3050614" cy="40690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20840" y="5870448"/>
            <a:ext cx="475488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/>
              </a:rPr>
              <a:t>原稿图示 · 来源页37</a:t>
            </a:r>
            <a:endParaRPr sz="900" b="0">
              <a:solidFill>
                <a:srgbClr val="6A716D"/>
              </a:solidFill>
              <a:latin typeface="微软雅黑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0352" y="1645920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微软雅黑"/>
              </a:rPr>
              <a:t>深度不一致时用L型柜体形成大小头处理</a:t>
            </a:r>
            <a:endParaRPr sz="20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0352" y="2212848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微软雅黑"/>
              </a:rPr>
              <a:t>保留20mm墙体距离。</a:t>
            </a:r>
            <a:endParaRPr sz="1800" b="0">
              <a:solidFill>
                <a:srgbClr val="202923"/>
              </a:solidFill>
              <a:latin typeface="微软雅黑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0352" y="3282696"/>
            <a:ext cx="544068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352" y="3493008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微软雅黑"/>
              </a:rPr>
              <a:t>封口板加转角柜，并用大角度铰链保证开启</a:t>
            </a:r>
            <a:endParaRPr sz="20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0352" y="4059935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微软雅黑"/>
              </a:rPr>
              <a:t>同时检查固定门和挂衣区关系。</a:t>
            </a:r>
            <a:endParaRPr sz="1800" b="0">
              <a:solidFill>
                <a:srgbClr val="202923"/>
              </a:solidFill>
              <a:latin typeface="微软雅黑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0352" y="5879592"/>
            <a:ext cx="5715000" cy="32004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/>
              </a:rPr>
              <a:t>讲清标准 → 图示示范 → 常见错误 → 现场演练 → 检查考核</a:t>
            </a:r>
            <a:endParaRPr sz="13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55680" y="6400800"/>
            <a:ext cx="45720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/>
              </a:rPr>
              <a:t>20</a:t>
            </a:r>
            <a:endParaRPr sz="900" b="0">
              <a:solidFill>
                <a:srgbClr val="6A716D"/>
              </a:solidFill>
              <a:latin typeface="微软雅黑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246888"/>
            <a:ext cx="457200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509760" y="246888"/>
            <a:ext cx="214884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/>
              </a:rPr>
              <a:t>7S 培训系统</a:t>
            </a:r>
            <a:endParaRPr sz="1200" b="0">
              <a:solidFill>
                <a:srgbClr val="6A716D"/>
              </a:solidFill>
              <a:latin typeface="微软雅黑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0352" y="694944"/>
            <a:ext cx="1110996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30352" y="896112"/>
            <a:ext cx="10972800" cy="530352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900" b="1">
                <a:solidFill>
                  <a:srgbClr val="202923"/>
                </a:solidFill>
                <a:latin typeface="宋体"/>
              </a:rPr>
              <a:t>照片与视频证据 / 测量复盘清单</a:t>
            </a:r>
            <a:endParaRPr sz="2900" b="1">
              <a:solidFill>
                <a:srgbClr val="202923"/>
              </a:solidFill>
              <a:latin typeface="宋体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65392" y="1627632"/>
            <a:ext cx="5074920" cy="4434840"/>
          </a:xfrm>
          <a:prstGeom prst="rect">
            <a:avLst/>
          </a:prstGeom>
          <a:solidFill>
            <a:srgbClr val="E9E5DA"/>
          </a:solidFill>
          <a:ln>
            <a:solidFill>
              <a:srgbClr val="D4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43.jpe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20840" y="1906524"/>
            <a:ext cx="4754880" cy="380390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20840" y="5870448"/>
            <a:ext cx="475488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/>
              </a:rPr>
              <a:t>原稿图示 · 来源页40</a:t>
            </a:r>
            <a:endParaRPr sz="900" b="0">
              <a:solidFill>
                <a:srgbClr val="6A716D"/>
              </a:solidFill>
              <a:latin typeface="微软雅黑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0352" y="1645920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微软雅黑"/>
              </a:rPr>
              <a:t>尺寸之外，现场证据决定后续判断质量</a:t>
            </a:r>
            <a:endParaRPr sz="20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0352" y="2212848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微软雅黑"/>
              </a:rPr>
              <a:t>总景、障碍、管线、完成面和关键尺寸必须留档。</a:t>
            </a:r>
            <a:endParaRPr sz="1800" b="0">
              <a:solidFill>
                <a:srgbClr val="202923"/>
              </a:solidFill>
              <a:latin typeface="微软雅黑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0352" y="3282696"/>
            <a:ext cx="544068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352" y="3493008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微软雅黑"/>
              </a:rPr>
              <a:t>离场前完成信息、尺寸、照片、需求四项复核</a:t>
            </a:r>
            <a:endParaRPr sz="20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0352" y="4059935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微软雅黑"/>
              </a:rPr>
              <a:t>让客户确认关键条件和待定事项。</a:t>
            </a:r>
            <a:endParaRPr sz="1800" b="0">
              <a:solidFill>
                <a:srgbClr val="202923"/>
              </a:solidFill>
              <a:latin typeface="微软雅黑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0352" y="5879592"/>
            <a:ext cx="5715000" cy="32004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/>
              </a:rPr>
              <a:t>讲清标准 → 图示示范 → 常见错误 → 现场演练 → 检查考核</a:t>
            </a:r>
            <a:endParaRPr sz="13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55680" y="6400800"/>
            <a:ext cx="45720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/>
              </a:rPr>
              <a:t>21</a:t>
            </a:r>
            <a:endParaRPr sz="900" b="0">
              <a:solidFill>
                <a:srgbClr val="6A716D"/>
              </a:solidFill>
              <a:latin typeface="微软雅黑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246888"/>
            <a:ext cx="457200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509760" y="246888"/>
            <a:ext cx="214884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/>
              </a:rPr>
              <a:t>7S 培训系统</a:t>
            </a:r>
            <a:endParaRPr sz="1200" b="0">
              <a:solidFill>
                <a:srgbClr val="6A716D"/>
              </a:solidFill>
              <a:latin typeface="微软雅黑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0352" y="694944"/>
            <a:ext cx="1110996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30352" y="896112"/>
            <a:ext cx="10972800" cy="530352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900" b="1">
                <a:solidFill>
                  <a:srgbClr val="202923"/>
                </a:solidFill>
                <a:latin typeface="宋体"/>
              </a:rPr>
              <a:t>现场演练</a:t>
            </a:r>
            <a:endParaRPr sz="2900" b="1">
              <a:solidFill>
                <a:srgbClr val="202923"/>
              </a:solidFill>
              <a:latin typeface="宋体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65392" y="1627632"/>
            <a:ext cx="5074920" cy="4434840"/>
          </a:xfrm>
          <a:prstGeom prst="rect">
            <a:avLst/>
          </a:prstGeom>
          <a:solidFill>
            <a:srgbClr val="E9E5DA"/>
          </a:solidFill>
          <a:ln>
            <a:solidFill>
              <a:srgbClr val="D4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44.jpe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20840" y="1906524"/>
            <a:ext cx="4754880" cy="380390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20840" y="5870448"/>
            <a:ext cx="475488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/>
              </a:rPr>
              <a:t>原稿图示 · 来源页41</a:t>
            </a:r>
            <a:endParaRPr sz="900" b="0">
              <a:solidFill>
                <a:srgbClr val="6A716D"/>
              </a:solidFill>
              <a:latin typeface="微软雅黑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0352" y="1645920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微软雅黑"/>
              </a:rPr>
              <a:t>完成一间卧室与一间厨房的测量记录</a:t>
            </a:r>
            <a:endParaRPr sz="20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0352" y="2212848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微软雅黑"/>
              </a:rPr>
              <a:t>交付平面图、立面图、闭合尺寸链和照片清单。</a:t>
            </a:r>
            <a:endParaRPr sz="1800" b="0">
              <a:solidFill>
                <a:srgbClr val="202923"/>
              </a:solidFill>
              <a:latin typeface="微软雅黑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0352" y="5879592"/>
            <a:ext cx="5715000" cy="32004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/>
              </a:rPr>
              <a:t>讲清标准 → 图示示范 → 常见错误 → 现场演练 → 检查考核</a:t>
            </a:r>
            <a:endParaRPr sz="13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155680" y="6400800"/>
            <a:ext cx="45720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/>
              </a:rPr>
              <a:t>22</a:t>
            </a:r>
            <a:endParaRPr sz="900" b="0">
              <a:solidFill>
                <a:srgbClr val="6A716D"/>
              </a:solidFill>
              <a:latin typeface="微软雅黑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246888"/>
            <a:ext cx="457200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509760" y="246888"/>
            <a:ext cx="214884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/>
              </a:rPr>
              <a:t>7S 培训系统</a:t>
            </a:r>
            <a:endParaRPr sz="1200" b="0">
              <a:solidFill>
                <a:srgbClr val="6A716D"/>
              </a:solidFill>
              <a:latin typeface="微软雅黑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0352" y="694944"/>
            <a:ext cx="1110996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30352" y="896112"/>
            <a:ext cx="10972800" cy="530352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900" b="1">
                <a:solidFill>
                  <a:srgbClr val="202923"/>
                </a:solidFill>
                <a:latin typeface="宋体"/>
              </a:rPr>
              <a:t>结论</a:t>
            </a:r>
            <a:endParaRPr sz="2900" b="1">
              <a:solidFill>
                <a:srgbClr val="202923"/>
              </a:solidFill>
              <a:latin typeface="宋体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65392" y="1627632"/>
            <a:ext cx="5074920" cy="4434840"/>
          </a:xfrm>
          <a:prstGeom prst="rect">
            <a:avLst/>
          </a:prstGeom>
          <a:solidFill>
            <a:srgbClr val="E9E5DA"/>
          </a:solidFill>
          <a:ln>
            <a:solidFill>
              <a:srgbClr val="D4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45.jpe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20840" y="1906524"/>
            <a:ext cx="4754880" cy="380390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20840" y="5870448"/>
            <a:ext cx="475488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/>
              </a:rPr>
              <a:t>原稿图示 · 来源页42</a:t>
            </a:r>
            <a:endParaRPr sz="900" b="0">
              <a:solidFill>
                <a:srgbClr val="6A716D"/>
              </a:solidFill>
              <a:latin typeface="微软雅黑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0352" y="1645920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微软雅黑"/>
              </a:rPr>
              <a:t>多想一步、多量一点、多验一次，交付就少一次返工</a:t>
            </a:r>
            <a:endParaRPr sz="20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0352" y="2212848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微软雅黑"/>
              </a:rPr>
              <a:t>尺寸留有依据，问题留有证据。</a:t>
            </a:r>
            <a:endParaRPr sz="1800" b="0">
              <a:solidFill>
                <a:srgbClr val="202923"/>
              </a:solidFill>
              <a:latin typeface="微软雅黑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0352" y="5879592"/>
            <a:ext cx="5715000" cy="32004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/>
              </a:rPr>
              <a:t>讲清标准 → 图示示范 → 常见错误 → 现场演练 → 检查考核</a:t>
            </a:r>
            <a:endParaRPr sz="13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155680" y="6400800"/>
            <a:ext cx="45720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/>
              </a:rPr>
              <a:t>23</a:t>
            </a:r>
            <a:endParaRPr sz="900" b="0">
              <a:solidFill>
                <a:srgbClr val="6A716D"/>
              </a:solidFill>
              <a:latin typeface="微软雅黑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246888"/>
            <a:ext cx="457200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509760" y="246888"/>
            <a:ext cx="214884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/>
              </a:rPr>
              <a:t>7S 培训系统</a:t>
            </a:r>
            <a:endParaRPr sz="1200" b="0">
              <a:solidFill>
                <a:srgbClr val="6A716D"/>
              </a:solidFill>
              <a:latin typeface="微软雅黑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0352" y="694944"/>
            <a:ext cx="1110996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30352" y="896112"/>
            <a:ext cx="10972800" cy="530352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900" b="1">
                <a:solidFill>
                  <a:srgbClr val="202923"/>
                </a:solidFill>
                <a:latin typeface="宋体"/>
              </a:rPr>
              <a:t>学习地图 / 设计交付流程</a:t>
            </a:r>
            <a:endParaRPr sz="2900" b="1">
              <a:solidFill>
                <a:srgbClr val="202923"/>
              </a:solidFill>
              <a:latin typeface="宋体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65392" y="1627632"/>
            <a:ext cx="5074920" cy="4434840"/>
          </a:xfrm>
          <a:prstGeom prst="rect">
            <a:avLst/>
          </a:prstGeom>
          <a:solidFill>
            <a:srgbClr val="E9E5DA"/>
          </a:solidFill>
          <a:ln>
            <a:solidFill>
              <a:srgbClr val="D4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3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20840" y="2219760"/>
            <a:ext cx="4754880" cy="317743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20840" y="5870448"/>
            <a:ext cx="475488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/>
              </a:rPr>
              <a:t>原稿图示 · 来源页4</a:t>
            </a:r>
            <a:endParaRPr sz="900" b="0">
              <a:solidFill>
                <a:srgbClr val="6A716D"/>
              </a:solidFill>
              <a:latin typeface="微软雅黑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0352" y="1645920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微软雅黑"/>
              </a:rPr>
              <a:t>准备—衣柜—橱柜—障碍处理—闭环校验</a:t>
            </a:r>
            <a:endParaRPr sz="20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0352" y="2212848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微软雅黑"/>
              </a:rPr>
              <a:t>从进门前准备到复尺校审。</a:t>
            </a:r>
            <a:endParaRPr sz="1800" b="0">
              <a:solidFill>
                <a:srgbClr val="202923"/>
              </a:solidFill>
              <a:latin typeface="微软雅黑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0352" y="3282696"/>
            <a:ext cx="544068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352" y="3493008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微软雅黑"/>
              </a:rPr>
              <a:t>测量不是孤立动作，而是订单闭环的一环</a:t>
            </a:r>
            <a:endParaRPr sz="20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0352" y="4059935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微软雅黑"/>
              </a:rPr>
              <a:t>派单→预约→量尺→出图讲解→合同→复尺→校审→订单。</a:t>
            </a:r>
            <a:endParaRPr sz="1800" b="0">
              <a:solidFill>
                <a:srgbClr val="202923"/>
              </a:solidFill>
              <a:latin typeface="微软雅黑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0352" y="5879592"/>
            <a:ext cx="5715000" cy="32004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/>
              </a:rPr>
              <a:t>讲清标准 → 图示示范 → 常见错误 → 现场演练 → 检查考核</a:t>
            </a:r>
            <a:endParaRPr sz="13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55680" y="6400800"/>
            <a:ext cx="45720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/>
              </a:rPr>
              <a:t>03</a:t>
            </a:r>
            <a:endParaRPr sz="900" b="0">
              <a:solidFill>
                <a:srgbClr val="6A716D"/>
              </a:solidFill>
              <a:latin typeface="微软雅黑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246888"/>
            <a:ext cx="457200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509760" y="246888"/>
            <a:ext cx="214884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/>
              </a:rPr>
              <a:t>7S 培训系统</a:t>
            </a:r>
            <a:endParaRPr sz="1200" b="0">
              <a:solidFill>
                <a:srgbClr val="6A716D"/>
              </a:solidFill>
              <a:latin typeface="微软雅黑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0352" y="694944"/>
            <a:ext cx="1110996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30352" y="896112"/>
            <a:ext cx="10972800" cy="530352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900" b="1">
                <a:solidFill>
                  <a:srgbClr val="202923"/>
                </a:solidFill>
                <a:latin typeface="宋体"/>
              </a:rPr>
              <a:t>上门前检查 / 预约沟通话术</a:t>
            </a:r>
            <a:endParaRPr sz="2900" b="1">
              <a:solidFill>
                <a:srgbClr val="202923"/>
              </a:solidFill>
              <a:latin typeface="宋体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65392" y="1627632"/>
            <a:ext cx="5074920" cy="4434840"/>
          </a:xfrm>
          <a:prstGeom prst="rect">
            <a:avLst/>
          </a:prstGeom>
          <a:solidFill>
            <a:srgbClr val="E9E5DA"/>
          </a:solidFill>
          <a:ln>
            <a:solidFill>
              <a:srgbClr val="D4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5.jpe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63740" y="1773936"/>
            <a:ext cx="4069080" cy="40690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20840" y="5870448"/>
            <a:ext cx="475488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/>
              </a:rPr>
              <a:t>原稿图示 · 来源页5</a:t>
            </a:r>
            <a:endParaRPr sz="900" b="0">
              <a:solidFill>
                <a:srgbClr val="6A716D"/>
              </a:solidFill>
              <a:latin typeface="微软雅黑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0352" y="1645920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微软雅黑"/>
              </a:rPr>
              <a:t>出发前确认信息、时间、形象和工具</a:t>
            </a:r>
            <a:endParaRPr sz="20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0352" y="2212848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微软雅黑"/>
              </a:rPr>
              <a:t>形成可执行的出发清单。</a:t>
            </a:r>
            <a:endParaRPr sz="1800" b="0">
              <a:solidFill>
                <a:srgbClr val="202923"/>
              </a:solidFill>
              <a:latin typeface="微软雅黑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0352" y="3282696"/>
            <a:ext cx="544068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352" y="3493008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微软雅黑"/>
              </a:rPr>
              <a:t>一次清楚的确认，可以避免无效上门</a:t>
            </a:r>
            <a:endParaRPr sz="20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0352" y="4059935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微软雅黑"/>
              </a:rPr>
              <a:t>保留原稿话术要点并改写为自然对话。</a:t>
            </a:r>
            <a:endParaRPr sz="1800" b="0">
              <a:solidFill>
                <a:srgbClr val="202923"/>
              </a:solidFill>
              <a:latin typeface="微软雅黑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0352" y="5879592"/>
            <a:ext cx="5715000" cy="32004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/>
              </a:rPr>
              <a:t>讲清标准 → 图示示范 → 常见错误 → 现场演练 → 检查考核</a:t>
            </a:r>
            <a:endParaRPr sz="13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55680" y="6400800"/>
            <a:ext cx="45720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/>
              </a:rPr>
              <a:t>04</a:t>
            </a:r>
            <a:endParaRPr sz="900" b="0">
              <a:solidFill>
                <a:srgbClr val="6A716D"/>
              </a:solidFill>
              <a:latin typeface="微软雅黑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246888"/>
            <a:ext cx="457200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509760" y="246888"/>
            <a:ext cx="214884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/>
              </a:rPr>
              <a:t>7S 培训系统</a:t>
            </a:r>
            <a:endParaRPr sz="1200" b="0">
              <a:solidFill>
                <a:srgbClr val="6A716D"/>
              </a:solidFill>
              <a:latin typeface="微软雅黑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0352" y="694944"/>
            <a:ext cx="1110996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30352" y="896112"/>
            <a:ext cx="10972800" cy="530352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900" b="1">
                <a:solidFill>
                  <a:srgbClr val="202923"/>
                </a:solidFill>
                <a:latin typeface="宋体"/>
              </a:rPr>
              <a:t>工具清单 / 卷尺读数</a:t>
            </a:r>
            <a:endParaRPr sz="2900" b="1">
              <a:solidFill>
                <a:srgbClr val="202923"/>
              </a:solidFill>
              <a:latin typeface="宋体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65392" y="1627632"/>
            <a:ext cx="5074920" cy="4434840"/>
          </a:xfrm>
          <a:prstGeom prst="rect">
            <a:avLst/>
          </a:prstGeom>
          <a:solidFill>
            <a:srgbClr val="E9E5DA"/>
          </a:solidFill>
          <a:ln>
            <a:solidFill>
              <a:srgbClr val="D4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7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20840" y="2440561"/>
            <a:ext cx="4754880" cy="27358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20840" y="5870448"/>
            <a:ext cx="475488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/>
              </a:rPr>
              <a:t>原稿图示 · 来源页8</a:t>
            </a:r>
            <a:endParaRPr sz="900" b="0">
              <a:solidFill>
                <a:srgbClr val="6A716D"/>
              </a:solidFill>
              <a:latin typeface="微软雅黑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0352" y="1645920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微软雅黑"/>
              </a:rPr>
              <a:t>每件工具都对应一种误差风险</a:t>
            </a:r>
            <a:endParaRPr sz="20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0352" y="2212848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微软雅黑"/>
              </a:rPr>
              <a:t>卷尺、激光测距仪、双色笔、硬质测量本、角尺/水平仪。</a:t>
            </a:r>
            <a:endParaRPr sz="1800" b="0">
              <a:solidFill>
                <a:srgbClr val="202923"/>
              </a:solidFill>
              <a:latin typeface="微软雅黑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0352" y="3282696"/>
            <a:ext cx="544068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352" y="3493008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微软雅黑"/>
              </a:rPr>
              <a:t>先读分米，再读厘米，最后读毫米</a:t>
            </a:r>
            <a:endParaRPr sz="20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0352" y="4059935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微软雅黑"/>
              </a:rPr>
              <a:t>以2565mm示例拆解红字、黑字和毫米。</a:t>
            </a:r>
            <a:endParaRPr sz="1800" b="0">
              <a:solidFill>
                <a:srgbClr val="202923"/>
              </a:solidFill>
              <a:latin typeface="微软雅黑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0352" y="5879592"/>
            <a:ext cx="5715000" cy="32004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/>
              </a:rPr>
              <a:t>讲清标准 → 图示示范 → 常见错误 → 现场演练 → 检查考核</a:t>
            </a:r>
            <a:endParaRPr sz="13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55680" y="6400800"/>
            <a:ext cx="45720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/>
              </a:rPr>
              <a:t>05</a:t>
            </a:r>
            <a:endParaRPr sz="900" b="0">
              <a:solidFill>
                <a:srgbClr val="6A716D"/>
              </a:solidFill>
              <a:latin typeface="微软雅黑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246888"/>
            <a:ext cx="457200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509760" y="246888"/>
            <a:ext cx="214884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/>
              </a:rPr>
              <a:t>7S 培训系统</a:t>
            </a:r>
            <a:endParaRPr sz="1200" b="0">
              <a:solidFill>
                <a:srgbClr val="6A716D"/>
              </a:solidFill>
              <a:latin typeface="微软雅黑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0352" y="694944"/>
            <a:ext cx="1110996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30352" y="896112"/>
            <a:ext cx="10972800" cy="530352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900" b="1">
                <a:solidFill>
                  <a:srgbClr val="202923"/>
                </a:solidFill>
                <a:latin typeface="宋体"/>
              </a:rPr>
              <a:t>需求沟通 / 进入房间前</a:t>
            </a:r>
            <a:endParaRPr sz="2900" b="1">
              <a:solidFill>
                <a:srgbClr val="202923"/>
              </a:solidFill>
              <a:latin typeface="宋体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65392" y="1627632"/>
            <a:ext cx="5074920" cy="4434840"/>
          </a:xfrm>
          <a:prstGeom prst="rect">
            <a:avLst/>
          </a:prstGeom>
          <a:solidFill>
            <a:srgbClr val="E9E5DA"/>
          </a:solidFill>
          <a:ln>
            <a:solidFill>
              <a:srgbClr val="D4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13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20840" y="2095913"/>
            <a:ext cx="4754880" cy="34251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20840" y="5870448"/>
            <a:ext cx="475488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/>
              </a:rPr>
              <a:t>原稿图示 · 来源页10</a:t>
            </a:r>
            <a:endParaRPr sz="900" b="0">
              <a:solidFill>
                <a:srgbClr val="6A716D"/>
              </a:solidFill>
              <a:latin typeface="微软雅黑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0352" y="1645920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微软雅黑"/>
              </a:rPr>
              <a:t>测量同时要确认客户买什么、怎么用、放哪里</a:t>
            </a:r>
            <a:endParaRPr sz="20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0352" y="2212848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微软雅黑"/>
              </a:rPr>
              <a:t>空间、产品、风格、功能和电器需求同步记录。</a:t>
            </a:r>
            <a:endParaRPr sz="1800" b="0">
              <a:solidFill>
                <a:srgbClr val="202923"/>
              </a:solidFill>
              <a:latin typeface="微软雅黑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0352" y="3282696"/>
            <a:ext cx="544068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352" y="3493008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微软雅黑"/>
              </a:rPr>
              <a:t>通道尺寸决定大件柜体能否搬运</a:t>
            </a:r>
            <a:endParaRPr sz="20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0352" y="4059935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微软雅黑"/>
              </a:rPr>
              <a:t>检查电梯、楼梯、走廊、卧室门。</a:t>
            </a:r>
            <a:endParaRPr sz="1800" b="0">
              <a:solidFill>
                <a:srgbClr val="202923"/>
              </a:solidFill>
              <a:latin typeface="微软雅黑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0352" y="5879592"/>
            <a:ext cx="5715000" cy="32004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/>
              </a:rPr>
              <a:t>讲清标准 → 图示示范 → 常见错误 → 现场演练 → 检查考核</a:t>
            </a:r>
            <a:endParaRPr sz="13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55680" y="6400800"/>
            <a:ext cx="45720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/>
              </a:rPr>
              <a:t>06</a:t>
            </a:r>
            <a:endParaRPr sz="900" b="0">
              <a:solidFill>
                <a:srgbClr val="6A716D"/>
              </a:solidFill>
              <a:latin typeface="微软雅黑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246888"/>
            <a:ext cx="457200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509760" y="246888"/>
            <a:ext cx="214884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/>
              </a:rPr>
              <a:t>7S 培训系统</a:t>
            </a:r>
            <a:endParaRPr sz="1200" b="0">
              <a:solidFill>
                <a:srgbClr val="6A716D"/>
              </a:solidFill>
              <a:latin typeface="微软雅黑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0352" y="694944"/>
            <a:ext cx="1110996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30352" y="896112"/>
            <a:ext cx="10972800" cy="530352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900" b="1">
                <a:solidFill>
                  <a:srgbClr val="202923"/>
                </a:solidFill>
                <a:latin typeface="宋体"/>
              </a:rPr>
              <a:t>衣柜测量总表 / 三高度多点测量</a:t>
            </a:r>
            <a:endParaRPr sz="2900" b="1">
              <a:solidFill>
                <a:srgbClr val="202923"/>
              </a:solidFill>
              <a:latin typeface="宋体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65392" y="1627632"/>
            <a:ext cx="5074920" cy="4434840"/>
          </a:xfrm>
          <a:prstGeom prst="rect">
            <a:avLst/>
          </a:prstGeom>
          <a:solidFill>
            <a:srgbClr val="E9E5DA"/>
          </a:solidFill>
          <a:ln>
            <a:solidFill>
              <a:srgbClr val="D4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13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20840" y="2095913"/>
            <a:ext cx="4754880" cy="34251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20840" y="5870448"/>
            <a:ext cx="475488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/>
              </a:rPr>
              <a:t>原稿图示 · 来源页10</a:t>
            </a:r>
            <a:endParaRPr sz="900" b="0">
              <a:solidFill>
                <a:srgbClr val="6A716D"/>
              </a:solidFill>
              <a:latin typeface="微软雅黑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0352" y="1645920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微软雅黑"/>
              </a:rPr>
              <a:t>墙、窗、门、梁柱、吊顶和电位必须一次记录完整</a:t>
            </a:r>
            <a:endParaRPr sz="20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0352" y="2212848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微软雅黑"/>
              </a:rPr>
              <a:t>把原稿注意事项整理为测量账本。</a:t>
            </a:r>
            <a:endParaRPr sz="1800" b="0">
              <a:solidFill>
                <a:srgbClr val="202923"/>
              </a:solidFill>
              <a:latin typeface="微软雅黑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0352" y="3282696"/>
            <a:ext cx="544068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352" y="3493008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微软雅黑"/>
              </a:rPr>
              <a:t>单点尺寸不足以代表真实墙体</a:t>
            </a:r>
            <a:endParaRPr sz="20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0352" y="4059935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微软雅黑"/>
              </a:rPr>
              <a:t>低位100–150、高位1550–2200、离墙600–650多点测量。</a:t>
            </a:r>
            <a:endParaRPr sz="1800" b="0">
              <a:solidFill>
                <a:srgbClr val="202923"/>
              </a:solidFill>
              <a:latin typeface="微软雅黑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0352" y="5879592"/>
            <a:ext cx="5715000" cy="32004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/>
              </a:rPr>
              <a:t>讲清标准 → 图示示范 → 常见错误 → 现场演练 → 检查考核</a:t>
            </a:r>
            <a:endParaRPr sz="13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55680" y="6400800"/>
            <a:ext cx="45720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/>
              </a:rPr>
              <a:t>07</a:t>
            </a:r>
            <a:endParaRPr sz="900" b="0">
              <a:solidFill>
                <a:srgbClr val="6A716D"/>
              </a:solidFill>
              <a:latin typeface="微软雅黑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246888"/>
            <a:ext cx="457200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509760" y="246888"/>
            <a:ext cx="214884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/>
              </a:rPr>
              <a:t>7S 培训系统</a:t>
            </a:r>
            <a:endParaRPr sz="1200" b="0">
              <a:solidFill>
                <a:srgbClr val="6A716D"/>
              </a:solidFill>
              <a:latin typeface="微软雅黑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0352" y="694944"/>
            <a:ext cx="1110996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30352" y="896112"/>
            <a:ext cx="10972800" cy="530352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900" b="1">
                <a:solidFill>
                  <a:srgbClr val="202923"/>
                </a:solidFill>
                <a:latin typeface="宋体"/>
              </a:rPr>
              <a:t>平面图记录 / 立面图记录</a:t>
            </a:r>
            <a:endParaRPr sz="2900" b="1">
              <a:solidFill>
                <a:srgbClr val="202923"/>
              </a:solidFill>
              <a:latin typeface="宋体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65392" y="1627632"/>
            <a:ext cx="5074920" cy="4434840"/>
          </a:xfrm>
          <a:prstGeom prst="rect">
            <a:avLst/>
          </a:prstGeom>
          <a:solidFill>
            <a:srgbClr val="E9E5DA"/>
          </a:solidFill>
          <a:ln>
            <a:solidFill>
              <a:srgbClr val="D4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14.jpe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20840" y="1906524"/>
            <a:ext cx="4754880" cy="380390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20840" y="5870448"/>
            <a:ext cx="475488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/>
              </a:rPr>
              <a:t>原稿图示 · 来源页15</a:t>
            </a:r>
            <a:endParaRPr sz="900" b="0">
              <a:solidFill>
                <a:srgbClr val="6A716D"/>
              </a:solidFill>
              <a:latin typeface="微软雅黑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0352" y="1645920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微软雅黑"/>
              </a:rPr>
              <a:t>平面图先画房间，再标柜位和索引方向</a:t>
            </a:r>
            <a:endParaRPr sz="20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0352" y="2212848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微软雅黑"/>
              </a:rPr>
              <a:t>记录地面完成面信息。</a:t>
            </a:r>
            <a:endParaRPr sz="1800" b="0">
              <a:solidFill>
                <a:srgbClr val="202923"/>
              </a:solidFill>
              <a:latin typeface="微软雅黑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0352" y="3282696"/>
            <a:ext cx="544068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352" y="3493008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微软雅黑"/>
              </a:rPr>
              <a:t>立面图必须标开关、插座、门套和窗帘预留</a:t>
            </a:r>
            <a:endParaRPr sz="20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0352" y="4059935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微软雅黑"/>
              </a:rPr>
              <a:t>单轨帘150，双轨帘200以上。</a:t>
            </a:r>
            <a:endParaRPr sz="1800" b="0">
              <a:solidFill>
                <a:srgbClr val="202923"/>
              </a:solidFill>
              <a:latin typeface="微软雅黑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0352" y="5879592"/>
            <a:ext cx="5715000" cy="32004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/>
              </a:rPr>
              <a:t>讲清标准 → 图示示范 → 常见错误 → 现场演练 → 检查考核</a:t>
            </a:r>
            <a:endParaRPr sz="13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55680" y="6400800"/>
            <a:ext cx="45720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/>
              </a:rPr>
              <a:t>08</a:t>
            </a:r>
            <a:endParaRPr sz="900" b="0">
              <a:solidFill>
                <a:srgbClr val="6A716D"/>
              </a:solidFill>
              <a:latin typeface="微软雅黑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246888"/>
            <a:ext cx="457200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509760" y="246888"/>
            <a:ext cx="214884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/>
              </a:rPr>
              <a:t>7S 培训系统</a:t>
            </a:r>
            <a:endParaRPr sz="1200" b="0">
              <a:solidFill>
                <a:srgbClr val="6A716D"/>
              </a:solidFill>
              <a:latin typeface="微软雅黑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0352" y="694944"/>
            <a:ext cx="1110996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30352" y="896112"/>
            <a:ext cx="10972800" cy="530352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900" b="1">
                <a:solidFill>
                  <a:srgbClr val="202923"/>
                </a:solidFill>
                <a:latin typeface="宋体"/>
              </a:rPr>
              <a:t>辅助测量方法 / 三边测量</a:t>
            </a:r>
            <a:endParaRPr sz="2900" b="1">
              <a:solidFill>
                <a:srgbClr val="202923"/>
              </a:solidFill>
              <a:latin typeface="宋体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65392" y="1627632"/>
            <a:ext cx="5074920" cy="4434840"/>
          </a:xfrm>
          <a:prstGeom prst="rect">
            <a:avLst/>
          </a:prstGeom>
          <a:solidFill>
            <a:srgbClr val="E9E5DA"/>
          </a:solidFill>
          <a:ln>
            <a:solidFill>
              <a:srgbClr val="D4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16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72375" y="1773936"/>
            <a:ext cx="3051810" cy="40690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20840" y="5870448"/>
            <a:ext cx="475488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/>
              </a:rPr>
              <a:t>原稿图示 · 来源页16</a:t>
            </a:r>
            <a:endParaRPr sz="900" b="0">
              <a:solidFill>
                <a:srgbClr val="6A716D"/>
              </a:solidFill>
              <a:latin typeface="微软雅黑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0352" y="1645920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微软雅黑"/>
              </a:rPr>
              <a:t>选择方法取决于空间复杂度</a:t>
            </a:r>
            <a:endParaRPr sz="20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0352" y="2212848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微软雅黑"/>
              </a:rPr>
              <a:t>建立常规、辅助、三边和放样测量的使用场景。</a:t>
            </a:r>
            <a:endParaRPr sz="1800" b="0">
              <a:solidFill>
                <a:srgbClr val="202923"/>
              </a:solidFill>
              <a:latin typeface="微软雅黑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0352" y="3282696"/>
            <a:ext cx="544068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352" y="3493008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微软雅黑"/>
              </a:rPr>
              <a:t>三边法用于校验非直角与复杂边界</a:t>
            </a:r>
            <a:endParaRPr sz="20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0352" y="4059935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微软雅黑"/>
              </a:rPr>
              <a:t>把三条实测边作为几何校验依据。</a:t>
            </a:r>
            <a:endParaRPr sz="1800" b="0">
              <a:solidFill>
                <a:srgbClr val="202923"/>
              </a:solidFill>
              <a:latin typeface="微软雅黑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0352" y="5879592"/>
            <a:ext cx="5715000" cy="32004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/>
              </a:rPr>
              <a:t>讲清标准 → 图示示范 → 常见错误 → 现场演练 → 检查考核</a:t>
            </a:r>
            <a:endParaRPr sz="1300" b="1">
              <a:solidFill>
                <a:srgbClr val="00563D"/>
              </a:solidFill>
              <a:latin typeface="微软雅黑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55680" y="6400800"/>
            <a:ext cx="45720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/>
              </a:rPr>
              <a:t>09</a:t>
            </a:r>
            <a:endParaRPr sz="900" b="0">
              <a:solidFill>
                <a:srgbClr val="6A716D"/>
              </a:solidFill>
              <a:latin typeface="微软雅黑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3199</Words>
  <Application>WPS 表格</Application>
  <PresentationFormat>On-screen Show (4:3)</PresentationFormat>
  <Paragraphs>438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7" baseType="lpstr">
      <vt:lpstr>Arial</vt:lpstr>
      <vt:lpstr>宋体</vt:lpstr>
      <vt:lpstr>Wingdings</vt:lpstr>
      <vt:lpstr>Arial</vt:lpstr>
      <vt:lpstr>微软雅黑</vt:lpstr>
      <vt:lpstr>汉仪旗黑</vt:lpstr>
      <vt:lpstr>宋体</vt:lpstr>
      <vt:lpstr>Calibri</vt:lpstr>
      <vt:lpstr>Helvetica Neue</vt:lpstr>
      <vt:lpstr>宋体</vt:lpstr>
      <vt:lpstr>汉仪书宋二KW</vt:lpstr>
      <vt:lpstr>微软雅黑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好风景7S基础测量培训</dc:title>
  <dc:creator/>
  <dc:description>generated using python-pptx</dc:description>
  <cp:lastModifiedBy>何宇航-四川省营发中心-红星美凯龙</cp:lastModifiedBy>
  <cp:revision>2</cp:revision>
  <dcterms:created xsi:type="dcterms:W3CDTF">2026-08-10T09:20:30Z</dcterms:created>
  <dcterms:modified xsi:type="dcterms:W3CDTF">2026-08-10T09:20:30Z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D46BC4165C997D92DE97796A8344D73F_42</vt:lpwstr>
  </property>
  <property fmtid="{D5CDD505-2E9C-101B-9397-08002B2CF9AE}" pid="3" name="KSOProductBuildVer">
    <vt:lpwstr>2052-6.9.0.8865</vt:lpwstr>
  </property>
</Properties>
</file>