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13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3.svg" ContentType="image/svg+xml"/>
  <Override PartName="/ppt/media/image35.svg" ContentType="image/svg+xml"/>
  <Override PartName="/ppt/media/image38.svg" ContentType="image/svg+xml"/>
  <Override PartName="/ppt/media/image40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66.svg" ContentType="image/svg+xml"/>
  <Override PartName="/ppt/media/image68.svg" ContentType="image/svg+xml"/>
  <Override PartName="/ppt/media/image7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6.svg" ContentType="image/svg+xml"/>
  <Override PartName="/ppt/media/image7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9.svg" ContentType="image/svg+xml"/>
  <Override PartName="/ppt/media/image9.svg" ContentType="image/svg+xml"/>
  <Override PartName="/ppt/media/image9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3" r:id="rId4"/>
    <p:sldMasterId id="2147483665" r:id="rId5"/>
  </p:sldMasterIdLst>
  <p:notesMasterIdLst>
    <p:notesMasterId r:id="rId7"/>
  </p:notesMasterIdLst>
  <p:sldIdLst>
    <p:sldId id="294" r:id="rId6"/>
    <p:sldId id="279" r:id="rId8"/>
    <p:sldId id="291" r:id="rId9"/>
    <p:sldId id="289" r:id="rId10"/>
    <p:sldId id="293" r:id="rId11"/>
    <p:sldId id="288" r:id="rId12"/>
    <p:sldId id="280" r:id="rId13"/>
    <p:sldId id="281" r:id="rId14"/>
    <p:sldId id="282" r:id="rId15"/>
    <p:sldId id="263" r:id="rId16"/>
    <p:sldId id="284" r:id="rId17"/>
    <p:sldId id="266" r:id="rId18"/>
    <p:sldId id="285" r:id="rId19"/>
    <p:sldId id="269" r:id="rId20"/>
    <p:sldId id="283" r:id="rId21"/>
    <p:sldId id="272" r:id="rId22"/>
    <p:sldId id="286" r:id="rId23"/>
    <p:sldId id="275" r:id="rId24"/>
    <p:sldId id="277" r:id="rId25"/>
    <p:sldId id="287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2" userDrawn="1">
          <p15:clr>
            <a:srgbClr val="747775"/>
          </p15:clr>
        </p15:guide>
        <p15:guide id="2" pos="2894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F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12"/>
        <p:guide pos="2894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今天我们不只学习几个工艺术语，而是学习怎样借助功法柜，让客户亲眼看见、亲手触摸好风景的工艺实力。一座功法柜，就是一套可以现场验证的工艺证据。</a:t>
            </a:r>
            <a:endParaRPr lang="zh-CN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首先来看第一组对比：好风景E0级颗粒板与市面普通E0颗粒板。从外观上看，好风景的颗粒板颜色均匀，颗粒细腻。而普通颗粒板则可能存在色差和颗粒不均的问题。这背后是原材料和生产工艺的巨大差异。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在工艺和资质方面，差异更为明显。好风景采用无甲醛的进口MDI胶和顶级的PUR封边工艺，原材料来自新西兰优质辐射松，并拥有官方授权。而普通产品则使用脲醛胶、EVA封边，原料来源不明，更无授权可言。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第二组对比是万华禾香板。好风景选用的是万华化学的正品，采用原装MDI胶，环保等级达到ENF级。而市面普通禾香板，可能为降低成本而混用胶水，其环保性和性能都大打折扣。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好风景坚持使用PUR封边，最大化发挥万华禾香板的优势。其耐候性极佳，能适应-50℃至100℃的温度范围。最重要的是，我们拥有万华禾香板的官方授权认证，这是确保使用正品的唯一凭证。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第三组是鲁丽欧松板。好风景选用的鲁丽欧松板，原料是新西兰辐射松，环保等级达到ENF级。而市面的杂牌欧松板，原料差、胶水差，环保等级仅为E1级，且极易变形。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好风景的鲁丽欧松板采用PUR封边，结构稳定，不易变形。我们拥有鲁丽木业的官方授权，确保每一块板材都是正品。而杂牌欧松板不仅工艺落后，更无任何授权，质量风险极高。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第四组是晟昌聚能板，这是一款革命性的产品。它结合了颗粒板和多层板的优点，环保达到全球顶级标准，同时解决了传统多层板怕水、易变形的痛点。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晟昌聚能板的创新结构使其抗变形能力媲美优质颗粒板，彻底解决了传统多层板易翘曲的问题，非常适合制作超高门板。好风景作为晟昌的战略合作伙伴，确保了正品和稳定供应。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第五组对比是E0级多层板与E1级多层板。好风景的E0级多层板，甲醛释放量仅为E1级产品的一半甚至更低，且采用优质桉木芯，结构更稳固。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最后一组是香杉实木板。好风景选用的是广西融安的优质香杉木，经过深度碳化和防潮处理，采用无醛胶指接工艺，环保等级达到ENF级。而普通香杉板则在原料、工艺和环保性上都存在巨大差距。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两种最基础的板材：颗粒板和多层板。颗粒板是市面上最常见的，优点是便宜、稳定、花色多，适合预算有限的客户。而多层板的最大优势是防潮，非常适合用在厨房、卫生间等潮湿区域。但它的环保性和稳定性取决于生产工艺和胶水质量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好风景香杉实木板的静曲强度和握钉力非常出色，远超普通实木和人造板。指接工艺是其防变形的关键技术。我们采用的无醛生物胶，确保了其卓越的环保性能。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两种最基础的板材：颗粒板和多层板。颗粒板是市面上最常见的，优点是便宜、稳定、花色多，适合预算有限的客户。而多层板的最大优势是防潮，非常适合用在厨房、卫生间等潮湿区域。但它的环保性和稳定性取决于生产工艺和胶水质量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两种最基础的板材：颗粒板和多层板。颗粒板是市面上最常见的，优点是便宜、稳定、花色多，适合预算有限的客户。而多层板的最大优势是防潮，非常适合用在厨房、卫生间等潮湿区域。但它的环保性和稳定性取决于生产工艺和胶水质量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欧松板，也叫定向结构刨花板。它的原料是大片的木片，经过定向排列和高温高压压制而成。最大的优点是稳定性极强，不容易变形，握钉力也非常出色。同时，由于使用了MDI胶，它的甲醛释放量也比较低。不过，它的表面比较粗糙，必须进行饰面处理，价格也相对较高。非常适合用来制作柜体和柜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两种最基础的板材：颗粒板和多层板。颗粒板是市面上最常见的，优点是便宜、稳定、花色多，适合预算有限的客户。而多层板的最大优势是防潮，非常适合用在厨房、卫生间等潮湿区域。但它的环保性和稳定性取决于生产工艺和胶水质量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两款网红爆款板材：欧松板和禾香板。欧松板的结构像钢筋混凝土，非常稳定，不容易变形，而且环保。禾香板则是真正的无醛板材，用的是秸秆和MDI胶，环保等级达到了母婴级别，是我们主推的产品之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还有两种大家可能听过的板材：生态板和密度板。生态板现在主要是现场木工使用，定制工厂已经很少用了，因为它容易变形。密度板的优点是适合做复杂造型，但缺点非常致命——怕水，而且环保性差，我们一般不推荐客户使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说说进口板材，比如爱格板和克诺斯邦。它们的优点是花色确实漂亮，环保也有保障。但缺点也很明显：价格贵，而且市面上假货非常多，普通消费者很难分辨。对于追求极致品牌和花色的客户可以推荐，但我们更推荐性价比更高的国产一线品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好风景7S功法柜工艺培训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1.xml"/><Relationship Id="rId8" Type="http://schemas.openxmlformats.org/officeDocument/2006/relationships/tags" Target="../tags/tag60.xml"/><Relationship Id="rId7" Type="http://schemas.openxmlformats.org/officeDocument/2006/relationships/tags" Target="../tags/tag59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9" Type="http://schemas.openxmlformats.org/officeDocument/2006/relationships/notesSlide" Target="../notesSlides/notesSlide11.xml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66.xml"/><Relationship Id="rId16" Type="http://schemas.openxmlformats.org/officeDocument/2006/relationships/tags" Target="../tags/tag65.xml"/><Relationship Id="rId15" Type="http://schemas.openxmlformats.org/officeDocument/2006/relationships/image" Target="../media/image50.svg"/><Relationship Id="rId14" Type="http://schemas.openxmlformats.org/officeDocument/2006/relationships/image" Target="../media/image49.png"/><Relationship Id="rId13" Type="http://schemas.openxmlformats.org/officeDocument/2006/relationships/tags" Target="../tags/tag64.xml"/><Relationship Id="rId12" Type="http://schemas.openxmlformats.org/officeDocument/2006/relationships/image" Target="../media/image48.jpeg"/><Relationship Id="rId11" Type="http://schemas.openxmlformats.org/officeDocument/2006/relationships/tags" Target="../tags/tag63.xml"/><Relationship Id="rId10" Type="http://schemas.openxmlformats.org/officeDocument/2006/relationships/tags" Target="../tags/tag62.xml"/><Relationship Id="rId1" Type="http://schemas.openxmlformats.org/officeDocument/2006/relationships/tags" Target="../tags/tag5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png"/><Relationship Id="rId8" Type="http://schemas.openxmlformats.org/officeDocument/2006/relationships/image" Target="../media/image57.jpeg"/><Relationship Id="rId7" Type="http://schemas.openxmlformats.org/officeDocument/2006/relationships/image" Target="../media/image56.svg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Relationship Id="rId3" Type="http://schemas.openxmlformats.org/officeDocument/2006/relationships/image" Target="../media/image52.svg"/><Relationship Id="rId20" Type="http://schemas.openxmlformats.org/officeDocument/2006/relationships/notesSlide" Target="../notesSlides/notesSlide12.xml"/><Relationship Id="rId2" Type="http://schemas.openxmlformats.org/officeDocument/2006/relationships/image" Target="../media/image51.png"/><Relationship Id="rId19" Type="http://schemas.openxmlformats.org/officeDocument/2006/relationships/slideLayout" Target="../slideLayouts/slideLayout12.xml"/><Relationship Id="rId18" Type="http://schemas.openxmlformats.org/officeDocument/2006/relationships/image" Target="../media/image64.jpeg"/><Relationship Id="rId17" Type="http://schemas.openxmlformats.org/officeDocument/2006/relationships/image" Target="../media/image47.png"/><Relationship Id="rId16" Type="http://schemas.openxmlformats.org/officeDocument/2006/relationships/tags" Target="../tags/tag68.xml"/><Relationship Id="rId15" Type="http://schemas.openxmlformats.org/officeDocument/2006/relationships/tags" Target="../tags/tag67.xml"/><Relationship Id="rId14" Type="http://schemas.openxmlformats.org/officeDocument/2006/relationships/image" Target="../media/image63.svg"/><Relationship Id="rId13" Type="http://schemas.openxmlformats.org/officeDocument/2006/relationships/image" Target="../media/image62.png"/><Relationship Id="rId12" Type="http://schemas.openxmlformats.org/officeDocument/2006/relationships/image" Target="../media/image61.svg"/><Relationship Id="rId11" Type="http://schemas.openxmlformats.org/officeDocument/2006/relationships/image" Target="../media/image60.png"/><Relationship Id="rId10" Type="http://schemas.openxmlformats.org/officeDocument/2006/relationships/image" Target="../media/image59.svg"/><Relationship Id="rId1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3.png"/><Relationship Id="rId8" Type="http://schemas.openxmlformats.org/officeDocument/2006/relationships/image" Target="../media/image72.svg"/><Relationship Id="rId7" Type="http://schemas.openxmlformats.org/officeDocument/2006/relationships/image" Target="../media/image71.png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svg"/><Relationship Id="rId3" Type="http://schemas.openxmlformats.org/officeDocument/2006/relationships/image" Target="../media/image67.png"/><Relationship Id="rId29" Type="http://schemas.openxmlformats.org/officeDocument/2006/relationships/notesSlide" Target="../notesSlides/notesSlide13.xml"/><Relationship Id="rId28" Type="http://schemas.openxmlformats.org/officeDocument/2006/relationships/slideLayout" Target="../slideLayouts/slideLayout12.xml"/><Relationship Id="rId27" Type="http://schemas.openxmlformats.org/officeDocument/2006/relationships/tags" Target="../tags/tag73.xml"/><Relationship Id="rId26" Type="http://schemas.openxmlformats.org/officeDocument/2006/relationships/tags" Target="../tags/tag72.xml"/><Relationship Id="rId25" Type="http://schemas.openxmlformats.org/officeDocument/2006/relationships/tags" Target="../tags/tag71.xml"/><Relationship Id="rId24" Type="http://schemas.openxmlformats.org/officeDocument/2006/relationships/tags" Target="../tags/tag70.xml"/><Relationship Id="rId23" Type="http://schemas.openxmlformats.org/officeDocument/2006/relationships/image" Target="../media/image50.svg"/><Relationship Id="rId22" Type="http://schemas.openxmlformats.org/officeDocument/2006/relationships/image" Target="../media/image49.png"/><Relationship Id="rId21" Type="http://schemas.openxmlformats.org/officeDocument/2006/relationships/tags" Target="../tags/tag69.xml"/><Relationship Id="rId20" Type="http://schemas.openxmlformats.org/officeDocument/2006/relationships/image" Target="../media/image84.svg"/><Relationship Id="rId2" Type="http://schemas.openxmlformats.org/officeDocument/2006/relationships/image" Target="../media/image66.svg"/><Relationship Id="rId19" Type="http://schemas.openxmlformats.org/officeDocument/2006/relationships/image" Target="../media/image83.png"/><Relationship Id="rId18" Type="http://schemas.openxmlformats.org/officeDocument/2006/relationships/image" Target="../media/image82.svg"/><Relationship Id="rId17" Type="http://schemas.openxmlformats.org/officeDocument/2006/relationships/image" Target="../media/image81.png"/><Relationship Id="rId16" Type="http://schemas.openxmlformats.org/officeDocument/2006/relationships/image" Target="../media/image80.svg"/><Relationship Id="rId15" Type="http://schemas.openxmlformats.org/officeDocument/2006/relationships/image" Target="../media/image79.png"/><Relationship Id="rId14" Type="http://schemas.openxmlformats.org/officeDocument/2006/relationships/image" Target="../media/image78.svg"/><Relationship Id="rId13" Type="http://schemas.openxmlformats.org/officeDocument/2006/relationships/image" Target="../media/image77.png"/><Relationship Id="rId12" Type="http://schemas.openxmlformats.org/officeDocument/2006/relationships/image" Target="../media/image76.svg"/><Relationship Id="rId11" Type="http://schemas.openxmlformats.org/officeDocument/2006/relationships/image" Target="../media/image75.png"/><Relationship Id="rId10" Type="http://schemas.openxmlformats.org/officeDocument/2006/relationships/image" Target="../media/image74.svg"/><Relationship Id="rId1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image" Target="../media/image85.jpeg"/><Relationship Id="rId23" Type="http://schemas.openxmlformats.org/officeDocument/2006/relationships/notesSlide" Target="../notesSlides/notesSlide14.xml"/><Relationship Id="rId22" Type="http://schemas.openxmlformats.org/officeDocument/2006/relationships/slideLayout" Target="../slideLayouts/slideLayout12.xml"/><Relationship Id="rId21" Type="http://schemas.openxmlformats.org/officeDocument/2006/relationships/tags" Target="../tags/tag91.xml"/><Relationship Id="rId20" Type="http://schemas.openxmlformats.org/officeDocument/2006/relationships/image" Target="../media/image47.png"/><Relationship Id="rId2" Type="http://schemas.openxmlformats.org/officeDocument/2006/relationships/tags" Target="../tags/tag75.xml"/><Relationship Id="rId19" Type="http://schemas.openxmlformats.org/officeDocument/2006/relationships/tags" Target="../tags/tag90.xml"/><Relationship Id="rId18" Type="http://schemas.openxmlformats.org/officeDocument/2006/relationships/tags" Target="../tags/tag89.xml"/><Relationship Id="rId17" Type="http://schemas.openxmlformats.org/officeDocument/2006/relationships/tags" Target="../tags/tag88.xml"/><Relationship Id="rId16" Type="http://schemas.openxmlformats.org/officeDocument/2006/relationships/tags" Target="../tags/tag87.xml"/><Relationship Id="rId15" Type="http://schemas.openxmlformats.org/officeDocument/2006/relationships/tags" Target="../tags/tag86.xml"/><Relationship Id="rId14" Type="http://schemas.openxmlformats.org/officeDocument/2006/relationships/tags" Target="../tags/tag85.xml"/><Relationship Id="rId13" Type="http://schemas.openxmlformats.org/officeDocument/2006/relationships/tags" Target="../tags/tag84.xml"/><Relationship Id="rId12" Type="http://schemas.openxmlformats.org/officeDocument/2006/relationships/tags" Target="../tags/tag83.xml"/><Relationship Id="rId11" Type="http://schemas.openxmlformats.org/officeDocument/2006/relationships/image" Target="../media/image86.jpeg"/><Relationship Id="rId10" Type="http://schemas.openxmlformats.org/officeDocument/2006/relationships/tags" Target="../tags/tag82.xml"/><Relationship Id="rId1" Type="http://schemas.openxmlformats.org/officeDocument/2006/relationships/tags" Target="../tags/tag74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9" Type="http://schemas.openxmlformats.org/officeDocument/2006/relationships/notesSlide" Target="../notesSlides/notesSlide15.xml"/><Relationship Id="rId38" Type="http://schemas.openxmlformats.org/officeDocument/2006/relationships/slideLayout" Target="../slideLayouts/slideLayout12.xml"/><Relationship Id="rId37" Type="http://schemas.openxmlformats.org/officeDocument/2006/relationships/tags" Target="../tags/tag126.xml"/><Relationship Id="rId36" Type="http://schemas.openxmlformats.org/officeDocument/2006/relationships/tags" Target="../tags/tag125.xml"/><Relationship Id="rId35" Type="http://schemas.openxmlformats.org/officeDocument/2006/relationships/tags" Target="../tags/tag124.xml"/><Relationship Id="rId34" Type="http://schemas.openxmlformats.org/officeDocument/2006/relationships/tags" Target="../tags/tag123.xml"/><Relationship Id="rId33" Type="http://schemas.openxmlformats.org/officeDocument/2006/relationships/image" Target="../media/image50.svg"/><Relationship Id="rId32" Type="http://schemas.openxmlformats.org/officeDocument/2006/relationships/image" Target="../media/image49.png"/><Relationship Id="rId31" Type="http://schemas.openxmlformats.org/officeDocument/2006/relationships/tags" Target="../tags/tag122.xml"/><Relationship Id="rId30" Type="http://schemas.openxmlformats.org/officeDocument/2006/relationships/tags" Target="../tags/tag121.xml"/><Relationship Id="rId3" Type="http://schemas.openxmlformats.org/officeDocument/2006/relationships/tags" Target="../tags/tag94.xml"/><Relationship Id="rId29" Type="http://schemas.openxmlformats.org/officeDocument/2006/relationships/tags" Target="../tags/tag120.xml"/><Relationship Id="rId28" Type="http://schemas.openxmlformats.org/officeDocument/2006/relationships/tags" Target="../tags/tag119.xml"/><Relationship Id="rId27" Type="http://schemas.openxmlformats.org/officeDocument/2006/relationships/tags" Target="../tags/tag118.xml"/><Relationship Id="rId26" Type="http://schemas.openxmlformats.org/officeDocument/2006/relationships/tags" Target="../tags/tag117.xml"/><Relationship Id="rId25" Type="http://schemas.openxmlformats.org/officeDocument/2006/relationships/tags" Target="../tags/tag116.xml"/><Relationship Id="rId24" Type="http://schemas.openxmlformats.org/officeDocument/2006/relationships/tags" Target="../tags/tag115.xml"/><Relationship Id="rId23" Type="http://schemas.openxmlformats.org/officeDocument/2006/relationships/tags" Target="../tags/tag114.xml"/><Relationship Id="rId22" Type="http://schemas.openxmlformats.org/officeDocument/2006/relationships/tags" Target="../tags/tag113.xml"/><Relationship Id="rId21" Type="http://schemas.openxmlformats.org/officeDocument/2006/relationships/tags" Target="../tags/tag112.xml"/><Relationship Id="rId20" Type="http://schemas.openxmlformats.org/officeDocument/2006/relationships/tags" Target="../tags/tag111.xml"/><Relationship Id="rId2" Type="http://schemas.openxmlformats.org/officeDocument/2006/relationships/tags" Target="../tags/tag93.xml"/><Relationship Id="rId19" Type="http://schemas.openxmlformats.org/officeDocument/2006/relationships/tags" Target="../tags/tag110.xml"/><Relationship Id="rId18" Type="http://schemas.openxmlformats.org/officeDocument/2006/relationships/tags" Target="../tags/tag109.xml"/><Relationship Id="rId17" Type="http://schemas.openxmlformats.org/officeDocument/2006/relationships/tags" Target="../tags/tag108.xml"/><Relationship Id="rId16" Type="http://schemas.openxmlformats.org/officeDocument/2006/relationships/tags" Target="../tags/tag107.xml"/><Relationship Id="rId15" Type="http://schemas.openxmlformats.org/officeDocument/2006/relationships/tags" Target="../tags/tag106.xml"/><Relationship Id="rId14" Type="http://schemas.openxmlformats.org/officeDocument/2006/relationships/tags" Target="../tags/tag105.xml"/><Relationship Id="rId13" Type="http://schemas.openxmlformats.org/officeDocument/2006/relationships/tags" Target="../tags/tag104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tags" Target="../tags/tag9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tags" Target="../tags/tag128.xml"/><Relationship Id="rId7" Type="http://schemas.openxmlformats.org/officeDocument/2006/relationships/tags" Target="../tags/tag127.xml"/><Relationship Id="rId6" Type="http://schemas.openxmlformats.org/officeDocument/2006/relationships/image" Target="../media/image92.svg"/><Relationship Id="rId5" Type="http://schemas.openxmlformats.org/officeDocument/2006/relationships/image" Target="../media/image91.png"/><Relationship Id="rId4" Type="http://schemas.openxmlformats.org/officeDocument/2006/relationships/image" Target="../media/image90.jpeg"/><Relationship Id="rId3" Type="http://schemas.openxmlformats.org/officeDocument/2006/relationships/image" Target="../media/image89.svg"/><Relationship Id="rId2" Type="http://schemas.openxmlformats.org/officeDocument/2006/relationships/image" Target="../media/image88.png"/><Relationship Id="rId11" Type="http://schemas.openxmlformats.org/officeDocument/2006/relationships/notesSlide" Target="../notesSlides/notesSlide16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87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37.xml"/><Relationship Id="rId8" Type="http://schemas.openxmlformats.org/officeDocument/2006/relationships/tags" Target="../tags/tag136.xml"/><Relationship Id="rId7" Type="http://schemas.openxmlformats.org/officeDocument/2006/relationships/tags" Target="../tags/tag135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5" Type="http://schemas.openxmlformats.org/officeDocument/2006/relationships/notesSlide" Target="../notesSlides/notesSlide17.xml"/><Relationship Id="rId24" Type="http://schemas.openxmlformats.org/officeDocument/2006/relationships/slideLayout" Target="../slideLayouts/slideLayout12.xml"/><Relationship Id="rId23" Type="http://schemas.openxmlformats.org/officeDocument/2006/relationships/tags" Target="../tags/tag149.xml"/><Relationship Id="rId22" Type="http://schemas.openxmlformats.org/officeDocument/2006/relationships/tags" Target="../tags/tag148.xml"/><Relationship Id="rId21" Type="http://schemas.openxmlformats.org/officeDocument/2006/relationships/tags" Target="../tags/tag147.xml"/><Relationship Id="rId20" Type="http://schemas.openxmlformats.org/officeDocument/2006/relationships/tags" Target="../tags/tag146.xml"/><Relationship Id="rId2" Type="http://schemas.openxmlformats.org/officeDocument/2006/relationships/tags" Target="../tags/tag130.xml"/><Relationship Id="rId19" Type="http://schemas.openxmlformats.org/officeDocument/2006/relationships/image" Target="../media/image50.svg"/><Relationship Id="rId18" Type="http://schemas.openxmlformats.org/officeDocument/2006/relationships/image" Target="../media/image49.png"/><Relationship Id="rId17" Type="http://schemas.openxmlformats.org/officeDocument/2006/relationships/tags" Target="../tags/tag145.xml"/><Relationship Id="rId16" Type="http://schemas.openxmlformats.org/officeDocument/2006/relationships/tags" Target="../tags/tag144.xml"/><Relationship Id="rId15" Type="http://schemas.openxmlformats.org/officeDocument/2006/relationships/tags" Target="../tags/tag143.xml"/><Relationship Id="rId14" Type="http://schemas.openxmlformats.org/officeDocument/2006/relationships/tags" Target="../tags/tag142.xml"/><Relationship Id="rId13" Type="http://schemas.openxmlformats.org/officeDocument/2006/relationships/tags" Target="../tags/tag141.xml"/><Relationship Id="rId12" Type="http://schemas.openxmlformats.org/officeDocument/2006/relationships/tags" Target="../tags/tag140.xml"/><Relationship Id="rId11" Type="http://schemas.openxmlformats.org/officeDocument/2006/relationships/tags" Target="../tags/tag139.xml"/><Relationship Id="rId10" Type="http://schemas.openxmlformats.org/officeDocument/2006/relationships/tags" Target="../tags/tag138.xml"/><Relationship Id="rId1" Type="http://schemas.openxmlformats.org/officeDocument/2006/relationships/tags" Target="../tags/tag129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image" Target="../media/image94.jpeg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" Type="http://schemas.openxmlformats.org/officeDocument/2006/relationships/image" Target="../media/image93.jpeg"/><Relationship Id="rId14" Type="http://schemas.openxmlformats.org/officeDocument/2006/relationships/notesSlide" Target="../notesSlides/notesSlide18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47.png"/><Relationship Id="rId11" Type="http://schemas.openxmlformats.org/officeDocument/2006/relationships/tags" Target="../tags/tag158.xml"/><Relationship Id="rId10" Type="http://schemas.openxmlformats.org/officeDocument/2006/relationships/tags" Target="../tags/tag157.xml"/><Relationship Id="rId1" Type="http://schemas.openxmlformats.org/officeDocument/2006/relationships/tags" Target="../tags/tag150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image" Target="../media/image95.jpeg"/><Relationship Id="rId2" Type="http://schemas.openxmlformats.org/officeDocument/2006/relationships/tags" Target="../tags/tag160.xml"/><Relationship Id="rId19" Type="http://schemas.openxmlformats.org/officeDocument/2006/relationships/notesSlide" Target="../notesSlides/notesSlide19.xml"/><Relationship Id="rId18" Type="http://schemas.openxmlformats.org/officeDocument/2006/relationships/slideLayout" Target="../slideLayouts/slideLayout12.xml"/><Relationship Id="rId17" Type="http://schemas.openxmlformats.org/officeDocument/2006/relationships/image" Target="../media/image47.png"/><Relationship Id="rId16" Type="http://schemas.openxmlformats.org/officeDocument/2006/relationships/tags" Target="../tags/tag172.xml"/><Relationship Id="rId15" Type="http://schemas.openxmlformats.org/officeDocument/2006/relationships/tags" Target="../tags/tag171.xml"/><Relationship Id="rId14" Type="http://schemas.openxmlformats.org/officeDocument/2006/relationships/tags" Target="../tags/tag170.xml"/><Relationship Id="rId13" Type="http://schemas.openxmlformats.org/officeDocument/2006/relationships/tags" Target="../tags/tag169.xml"/><Relationship Id="rId12" Type="http://schemas.openxmlformats.org/officeDocument/2006/relationships/tags" Target="../tags/tag168.xml"/><Relationship Id="rId11" Type="http://schemas.openxmlformats.org/officeDocument/2006/relationships/tags" Target="../tags/tag167.xml"/><Relationship Id="rId10" Type="http://schemas.openxmlformats.org/officeDocument/2006/relationships/image" Target="../media/image96.jpeg"/><Relationship Id="rId1" Type="http://schemas.openxmlformats.org/officeDocument/2006/relationships/tags" Target="../tags/tag15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tags" Target="../tags/tag3.xml"/><Relationship Id="rId7" Type="http://schemas.openxmlformats.org/officeDocument/2006/relationships/image" Target="../media/image7.svg"/><Relationship Id="rId6" Type="http://schemas.openxmlformats.org/officeDocument/2006/relationships/image" Target="../media/image6.png"/><Relationship Id="rId54" Type="http://schemas.openxmlformats.org/officeDocument/2006/relationships/notesSlide" Target="../notesSlides/notesSlide2.xml"/><Relationship Id="rId53" Type="http://schemas.openxmlformats.org/officeDocument/2006/relationships/slideLayout" Target="../slideLayouts/slideLayout12.xml"/><Relationship Id="rId52" Type="http://schemas.openxmlformats.org/officeDocument/2006/relationships/tags" Target="../tags/tag41.xml"/><Relationship Id="rId51" Type="http://schemas.openxmlformats.org/officeDocument/2006/relationships/tags" Target="../tags/tag40.xml"/><Relationship Id="rId50" Type="http://schemas.openxmlformats.org/officeDocument/2006/relationships/tags" Target="../tags/tag39.xml"/><Relationship Id="rId5" Type="http://schemas.openxmlformats.org/officeDocument/2006/relationships/tags" Target="../tags/tag2.xml"/><Relationship Id="rId49" Type="http://schemas.openxmlformats.org/officeDocument/2006/relationships/tags" Target="../tags/tag38.xml"/><Relationship Id="rId48" Type="http://schemas.openxmlformats.org/officeDocument/2006/relationships/tags" Target="../tags/tag37.xml"/><Relationship Id="rId47" Type="http://schemas.openxmlformats.org/officeDocument/2006/relationships/tags" Target="../tags/tag36.xml"/><Relationship Id="rId46" Type="http://schemas.openxmlformats.org/officeDocument/2006/relationships/tags" Target="../tags/tag35.xml"/><Relationship Id="rId45" Type="http://schemas.openxmlformats.org/officeDocument/2006/relationships/tags" Target="../tags/tag34.xml"/><Relationship Id="rId44" Type="http://schemas.openxmlformats.org/officeDocument/2006/relationships/tags" Target="../tags/tag33.xml"/><Relationship Id="rId43" Type="http://schemas.openxmlformats.org/officeDocument/2006/relationships/tags" Target="../tags/tag32.xml"/><Relationship Id="rId42" Type="http://schemas.openxmlformats.org/officeDocument/2006/relationships/tags" Target="../tags/tag31.xml"/><Relationship Id="rId41" Type="http://schemas.openxmlformats.org/officeDocument/2006/relationships/tags" Target="../tags/tag30.xml"/><Relationship Id="rId40" Type="http://schemas.openxmlformats.org/officeDocument/2006/relationships/tags" Target="../tags/tag29.xml"/><Relationship Id="rId4" Type="http://schemas.openxmlformats.org/officeDocument/2006/relationships/tags" Target="../tags/tag1.xml"/><Relationship Id="rId39" Type="http://schemas.openxmlformats.org/officeDocument/2006/relationships/tags" Target="../tags/tag28.xml"/><Relationship Id="rId38" Type="http://schemas.openxmlformats.org/officeDocument/2006/relationships/image" Target="../media/image13.svg"/><Relationship Id="rId37" Type="http://schemas.openxmlformats.org/officeDocument/2006/relationships/image" Target="../media/image12.png"/><Relationship Id="rId36" Type="http://schemas.openxmlformats.org/officeDocument/2006/relationships/tags" Target="../tags/tag27.xml"/><Relationship Id="rId35" Type="http://schemas.openxmlformats.org/officeDocument/2006/relationships/tags" Target="../tags/tag26.xml"/><Relationship Id="rId34" Type="http://schemas.openxmlformats.org/officeDocument/2006/relationships/tags" Target="../tags/tag25.xml"/><Relationship Id="rId33" Type="http://schemas.openxmlformats.org/officeDocument/2006/relationships/tags" Target="../tags/tag24.xml"/><Relationship Id="rId32" Type="http://schemas.openxmlformats.org/officeDocument/2006/relationships/tags" Target="../tags/tag23.xml"/><Relationship Id="rId31" Type="http://schemas.openxmlformats.org/officeDocument/2006/relationships/tags" Target="../tags/tag22.xml"/><Relationship Id="rId30" Type="http://schemas.openxmlformats.org/officeDocument/2006/relationships/tags" Target="../tags/tag21.xml"/><Relationship Id="rId3" Type="http://schemas.openxmlformats.org/officeDocument/2006/relationships/image" Target="../media/image5.jpeg"/><Relationship Id="rId29" Type="http://schemas.openxmlformats.org/officeDocument/2006/relationships/tags" Target="../tags/tag20.xml"/><Relationship Id="rId28" Type="http://schemas.openxmlformats.org/officeDocument/2006/relationships/tags" Target="../tags/tag19.xml"/><Relationship Id="rId27" Type="http://schemas.openxmlformats.org/officeDocument/2006/relationships/tags" Target="../tags/tag18.xml"/><Relationship Id="rId26" Type="http://schemas.openxmlformats.org/officeDocument/2006/relationships/tags" Target="../tags/tag17.xml"/><Relationship Id="rId25" Type="http://schemas.openxmlformats.org/officeDocument/2006/relationships/tags" Target="../tags/tag16.xml"/><Relationship Id="rId24" Type="http://schemas.openxmlformats.org/officeDocument/2006/relationships/tags" Target="../tags/tag15.xml"/><Relationship Id="rId23" Type="http://schemas.openxmlformats.org/officeDocument/2006/relationships/tags" Target="../tags/tag14.xml"/><Relationship Id="rId22" Type="http://schemas.openxmlformats.org/officeDocument/2006/relationships/tags" Target="../tags/tag13.xml"/><Relationship Id="rId21" Type="http://schemas.openxmlformats.org/officeDocument/2006/relationships/tags" Target="../tags/tag12.xml"/><Relationship Id="rId20" Type="http://schemas.openxmlformats.org/officeDocument/2006/relationships/tags" Target="../tags/tag11.xml"/><Relationship Id="rId2" Type="http://schemas.openxmlformats.org/officeDocument/2006/relationships/image" Target="../media/image4.jpeg"/><Relationship Id="rId19" Type="http://schemas.openxmlformats.org/officeDocument/2006/relationships/image" Target="../media/image11.svg"/><Relationship Id="rId18" Type="http://schemas.openxmlformats.org/officeDocument/2006/relationships/image" Target="../media/image10.png"/><Relationship Id="rId17" Type="http://schemas.openxmlformats.org/officeDocument/2006/relationships/tags" Target="../tags/tag10.xml"/><Relationship Id="rId16" Type="http://schemas.openxmlformats.org/officeDocument/2006/relationships/tags" Target="../tags/tag9.xml"/><Relationship Id="rId15" Type="http://schemas.openxmlformats.org/officeDocument/2006/relationships/tags" Target="../tags/tag8.xml"/><Relationship Id="rId14" Type="http://schemas.openxmlformats.org/officeDocument/2006/relationships/tags" Target="../tags/tag7.xml"/><Relationship Id="rId13" Type="http://schemas.openxmlformats.org/officeDocument/2006/relationships/image" Target="../media/image9.svg"/><Relationship Id="rId12" Type="http://schemas.openxmlformats.org/officeDocument/2006/relationships/image" Target="../media/image8.png"/><Relationship Id="rId11" Type="http://schemas.openxmlformats.org/officeDocument/2006/relationships/tags" Target="../tags/tag6.xml"/><Relationship Id="rId10" Type="http://schemas.openxmlformats.org/officeDocument/2006/relationships/tags" Target="../tags/tag5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0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tags" Target="../tags/tag17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5.xml"/><Relationship Id="rId6" Type="http://schemas.openxmlformats.org/officeDocument/2006/relationships/tags" Target="../tags/tag43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Relationship Id="rId3" Type="http://schemas.openxmlformats.org/officeDocument/2006/relationships/tags" Target="../tags/tag42.xml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.xml"/><Relationship Id="rId8" Type="http://schemas.openxmlformats.org/officeDocument/2006/relationships/themeOverride" Target="../theme/themeOverride1.xml"/><Relationship Id="rId7" Type="http://schemas.openxmlformats.org/officeDocument/2006/relationships/image" Target="../media/image22.jpeg"/><Relationship Id="rId6" Type="http://schemas.openxmlformats.org/officeDocument/2006/relationships/tags" Target="../tags/tag4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tags" Target="../tags/tag44.xml"/><Relationship Id="rId2" Type="http://schemas.openxmlformats.org/officeDocument/2006/relationships/image" Target="../media/image19.jpe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2.jpeg"/><Relationship Id="rId7" Type="http://schemas.openxmlformats.org/officeDocument/2006/relationships/image" Target="../media/image28.svg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30.sv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svg"/><Relationship Id="rId7" Type="http://schemas.openxmlformats.org/officeDocument/2006/relationships/image" Target="../media/image37.png"/><Relationship Id="rId6" Type="http://schemas.openxmlformats.org/officeDocument/2006/relationships/image" Target="../media/image36.jpe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0.svg"/><Relationship Id="rId1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F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26542" y="368618"/>
            <a:ext cx="10605516" cy="264033"/>
            <a:chOff x="526542" y="368618"/>
            <a:chExt cx="10605516" cy="26403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68618"/>
              <a:ext cx="185858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F4F1E8"/>
                  </a:solidFill>
                  <a:latin typeface="+mn-lt"/>
                  <a:ea typeface="+mn-ea"/>
                  <a:cs typeface="+mn-cs"/>
                </a:rPr>
                <a:t>HIVISION 好风景家居</a:t>
              </a:r>
              <a:endParaRPr lang="zh-CN" sz="1350" b="1" dirty="0">
                <a:solidFill>
                  <a:srgbClr val="F4F1E8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0081412" y="368618"/>
              <a:ext cx="105064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350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7S 培训系统</a:t>
              </a:r>
              <a:endParaRPr lang="zh-CN" sz="1350" dirty="0">
                <a:solidFill>
                  <a:schemeClr val="accent2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14350" y="1543050"/>
            <a:ext cx="4822825" cy="2389187"/>
            <a:chOff x="514350" y="1543050"/>
            <a:chExt cx="4822825" cy="2389187"/>
          </a:xfrm>
        </p:grpSpPr>
        <p:sp>
          <p:nvSpPr>
            <p:cNvPr id="8" name="Line 8"/>
            <p:cNvSpPr/>
            <p:nvPr/>
          </p:nvSpPr>
          <p:spPr>
            <a:xfrm>
              <a:off x="533400" y="1543050"/>
              <a:ext cx="1085850" cy="9525"/>
            </a:xfrm>
            <a:custGeom>
              <a:avLst/>
              <a:gdLst/>
              <a:ahLst/>
              <a:cxnLst/>
              <a:rect l="l" t="t" r="r" b="b"/>
              <a:pathLst>
                <a:path w="1085850" h="9525">
                  <a:moveTo>
                    <a:pt x="0" y="0"/>
                  </a:moveTo>
                  <a:lnTo>
                    <a:pt x="1085850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514350" y="1798320"/>
              <a:ext cx="4822825" cy="8305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540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</a:rPr>
                <a:t>好风景全屋定制</a:t>
              </a:r>
              <a:endParaRPr lang="zh-CN" sz="5400" b="1" dirty="0">
                <a:solidFill>
                  <a:srgbClr val="F4F1E8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14350" y="2598420"/>
              <a:ext cx="2755900" cy="8305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540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</a:rPr>
                <a:t>材料对比</a:t>
              </a:r>
              <a:endParaRPr lang="zh-CN" sz="5400" b="1" dirty="0">
                <a:solidFill>
                  <a:srgbClr val="F4F1E8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21970" y="3586162"/>
              <a:ext cx="2762250" cy="3460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altLang="en-US" sz="2250" dirty="0">
                  <a:solidFill>
                    <a:srgbClr val="E9E5DA"/>
                  </a:solidFill>
                  <a:latin typeface="+mn-lt"/>
                  <a:ea typeface="+mn-ea"/>
                  <a:cs typeface="+mn-cs"/>
                </a:rPr>
                <a:t>板材</a:t>
              </a:r>
              <a:r>
                <a:rPr lang="en-US" altLang="zh-CN" sz="2250" dirty="0">
                  <a:solidFill>
                    <a:srgbClr val="E9E5DA"/>
                  </a:solidFill>
                  <a:latin typeface="+mn-lt"/>
                  <a:ea typeface="+mn-ea"/>
                  <a:cs typeface="+mn-cs"/>
                </a:rPr>
                <a:t>&amp;</a:t>
              </a:r>
              <a:r>
                <a:rPr lang="zh-CN" altLang="en-US" sz="2250" dirty="0">
                  <a:solidFill>
                    <a:srgbClr val="E9E5DA"/>
                  </a:solidFill>
                  <a:latin typeface="+mn-lt"/>
                  <a:ea typeface="+mn-ea"/>
                  <a:cs typeface="+mn-cs"/>
                </a:rPr>
                <a:t>基材的详细介绍</a:t>
              </a:r>
              <a:endParaRPr lang="zh-CN" altLang="en-US" sz="2250" dirty="0">
                <a:solidFill>
                  <a:srgbClr val="E9E5DA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27304" y="6156960"/>
            <a:ext cx="2846070" cy="1841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D4D1C7"/>
                </a:solidFill>
                <a:latin typeface="+mn-lt"/>
                <a:ea typeface="+mn-ea"/>
                <a:cs typeface="+mn-cs"/>
              </a:rPr>
              <a:t>材质对比 · 工艺识别 · 客户讲解 · 现场演练</a:t>
            </a:r>
            <a:endParaRPr lang="zh-CN" sz="1200" dirty="0">
              <a:solidFill>
                <a:srgbClr val="D4D1C7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 l="3499" r="3499"/>
          <a:stretch>
            <a:fillRect/>
          </a:stretch>
        </p:blipFill>
        <p:spPr>
          <a:xfrm>
            <a:off x="7914640" y="984885"/>
            <a:ext cx="2984500" cy="2356485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 t="10526" b="10526"/>
          <a:stretch>
            <a:fillRect/>
          </a:stretch>
        </p:blipFill>
        <p:spPr>
          <a:xfrm>
            <a:off x="7914640" y="3491865"/>
            <a:ext cx="2984500" cy="2356485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对比一：好风景E0级颗粒板 VS 市面普通E0颗粒板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07000" cy="482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16000" y="1841500"/>
            <a:ext cx="2159000" cy="2159000"/>
          </a:xfrm>
          <a:prstGeom prst="roundRect">
            <a:avLst>
              <a:gd name="adj" fmla="val 7058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365500" y="1841500"/>
            <a:ext cx="2476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好风景E0级颗粒板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365500" y="2540000"/>
            <a:ext cx="762000" cy="279400"/>
          </a:xfrm>
          <a:prstGeom prst="roundRect">
            <a:avLst>
              <a:gd name="adj" fmla="val 0"/>
            </a:avLst>
          </a:prstGeom>
          <a:solidFill>
            <a:srgbClr val="C0A06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高环保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216400" y="2540000"/>
            <a:ext cx="762000" cy="279400"/>
          </a:xfrm>
          <a:prstGeom prst="roundRect">
            <a:avLst>
              <a:gd name="adj" fmla="val 0"/>
            </a:avLst>
          </a:prstGeom>
          <a:solidFill>
            <a:srgbClr val="C0A06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高稳定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067300" y="2540000"/>
            <a:ext cx="863600" cy="279400"/>
          </a:xfrm>
          <a:prstGeom prst="roundRect">
            <a:avLst>
              <a:gd name="adj" fmla="val 0"/>
            </a:avLst>
          </a:prstGeom>
          <a:solidFill>
            <a:srgbClr val="C0A06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握钉力强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9291">
            <a:off x="1016009" y="4121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1016000" y="4254500"/>
            <a:ext cx="46990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</a:t>
            </a:r>
            <a:r>
              <a:rPr lang="zh-CN" alt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优质木材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为原料，采用德国豪迈全自动生产线加工，木质纤维结构致密均匀。成品具备优异的防潮抗变形能力，游离甲醛释放量远优于国家标准，是环保安全与耐用品质兼具的高性价比家装基材，从源头保障家居健康。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23000" y="1524000"/>
            <a:ext cx="5207000" cy="482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A0A0A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77000" y="1841500"/>
            <a:ext cx="2159000" cy="2159000"/>
          </a:xfrm>
          <a:prstGeom prst="roundRect">
            <a:avLst>
              <a:gd name="adj" fmla="val 7058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4" name="AutoShape 14"/>
          <p:cNvSpPr/>
          <p:nvPr/>
        </p:nvSpPr>
        <p:spPr>
          <a:xfrm>
            <a:off x="8826500" y="1841500"/>
            <a:ext cx="2476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市面普通E0颗粒板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826500" y="2540000"/>
            <a:ext cx="762000" cy="279400"/>
          </a:xfrm>
          <a:prstGeom prst="roundRect">
            <a:avLst>
              <a:gd name="adj" fmla="val 0"/>
            </a:avLst>
          </a:prstGeom>
          <a:solidFill>
            <a:srgbClr val="88888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原料混杂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9677400" y="2540000"/>
            <a:ext cx="762000" cy="279400"/>
          </a:xfrm>
          <a:prstGeom prst="roundRect">
            <a:avLst>
              <a:gd name="adj" fmla="val 0"/>
            </a:avLst>
          </a:prstGeom>
          <a:solidFill>
            <a:srgbClr val="88888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工艺参差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10528300" y="2540000"/>
            <a:ext cx="863600" cy="279400"/>
          </a:xfrm>
          <a:prstGeom prst="roundRect">
            <a:avLst>
              <a:gd name="adj" fmla="val 0"/>
            </a:avLst>
          </a:prstGeom>
          <a:solidFill>
            <a:srgbClr val="88888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易变形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9291">
            <a:off x="6477009" y="4121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888888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6477000" y="4254500"/>
            <a:ext cx="46990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以国产杂木、回收木料或速生小径材为原料，生产设备与工艺标准不一，导致板材内部密度分布不均。在耐潮性、抗变形能力上表现较弱，长期使用易出现握钉力下降、边缘膨胀等问题，环保指标波动较大，难以稳定达到高标准的健康要求。</a:t>
            </a:r>
            <a:endParaRPr lang="en-US" sz="1100"/>
          </a:p>
        </p:txBody>
      </p:sp>
      <p:grpSp>
        <p:nvGrpSpPr>
          <p:cNvPr id="22" name="组合 21"/>
          <p:cNvGrpSpPr/>
          <p:nvPr/>
        </p:nvGrpSpPr>
        <p:grpSpPr>
          <a:xfrm>
            <a:off x="5380355" y="1524635"/>
            <a:ext cx="1383030" cy="5081270"/>
            <a:chOff x="8473" y="2401"/>
            <a:chExt cx="2178" cy="8002"/>
          </a:xfrm>
        </p:grpSpPr>
        <p:sp>
          <p:nvSpPr>
            <p:cNvPr id="20" name="矩形 19"/>
            <p:cNvSpPr/>
            <p:nvPr>
              <p:custDataLst>
                <p:tags r:id="rId3"/>
              </p:custDataLst>
            </p:nvPr>
          </p:nvSpPr>
          <p:spPr>
            <a:xfrm>
              <a:off x="9502" y="2401"/>
              <a:ext cx="120" cy="8003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21" name="图片 20" descr="对比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8473" y="4608"/>
              <a:ext cx="2178" cy="2605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09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工艺与资质对比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651000"/>
            <a:ext cx="711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环保胶黏与封边工艺 · 从源头拒绝污染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159000"/>
            <a:ext cx="3492500" cy="952500"/>
          </a:xfrm>
          <a:prstGeom prst="roundRect">
            <a:avLst>
              <a:gd name="adj" fmla="val 0"/>
            </a:avLst>
          </a:prstGeom>
          <a:solidFill>
            <a:srgbClr val="C0A062">
              <a:alpha val="8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889000" y="2260600"/>
            <a:ext cx="323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好风景：进口MDI生态胶 + PUR封边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无醛添加胶黏剂，配合军工级PUR封边技术，封边严密防潮，从源头杜绝甲醛释放，更耐用。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4"/>
            </p:custDataLst>
          </p:nvPr>
        </p:nvSpPr>
        <p:spPr>
          <a:xfrm>
            <a:off x="4381500" y="2159000"/>
            <a:ext cx="3492500" cy="952500"/>
          </a:xfrm>
          <a:prstGeom prst="roundRect">
            <a:avLst>
              <a:gd name="adj" fmla="val 0"/>
            </a:avLst>
          </a:prstGeom>
          <a:solidFill>
            <a:srgbClr val="808080">
              <a:alpha val="8000"/>
            </a:srgbClr>
          </a:solidFill>
          <a:ln w="12700" cap="flat" cmpd="sng">
            <a:solidFill>
              <a:srgbClr val="8080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4508500" y="2260600"/>
            <a:ext cx="323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普通品牌：脲醛胶 + EVA封边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含醛类胶黏剂，封边易受温度影响脱落，遇热易释放有害物质，密封性差，易滋生霉菌。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762000" y="3429000"/>
            <a:ext cx="711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基材原料与生产 · 稳定抗造的品质内核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762000" y="3937000"/>
            <a:ext cx="3492500" cy="952500"/>
          </a:xfrm>
          <a:prstGeom prst="roundRect">
            <a:avLst>
              <a:gd name="adj" fmla="val 0"/>
            </a:avLst>
          </a:prstGeom>
          <a:solidFill>
            <a:srgbClr val="C0A062">
              <a:alpha val="8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889000" y="4038600"/>
            <a:ext cx="323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好风景：新西兰辐射松 + 德系产线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甄选进口原木，木质结构细腻均匀；德国生产线智造，可耐80℃高温，抗变形与握钉力极佳。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4381500" y="3937000"/>
            <a:ext cx="3492500" cy="952500"/>
          </a:xfrm>
          <a:prstGeom prst="roundRect">
            <a:avLst>
              <a:gd name="adj" fmla="val 0"/>
            </a:avLst>
          </a:prstGeom>
          <a:solidFill>
            <a:srgbClr val="808080">
              <a:alpha val="8000"/>
            </a:srgbClr>
          </a:solidFill>
          <a:ln w="12700" cap="flat" cmpd="sng">
            <a:solidFill>
              <a:srgbClr val="8080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10"/>
            </p:custDataLst>
          </p:nvPr>
        </p:nvSpPr>
        <p:spPr>
          <a:xfrm>
            <a:off x="4508500" y="4038600"/>
            <a:ext cx="323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普通品牌：国产杂木/回收料 + 小厂工艺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多使用速生材或回收木料，内部密度不均；仅耐60℃左右温度，受热易膨胀变形，结构松散。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1"/>
            </p:custDataLst>
          </p:nvPr>
        </p:nvSpPr>
        <p:spPr>
          <a:xfrm>
            <a:off x="762000" y="5080000"/>
            <a:ext cx="711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官方授权与资质 · 正品保障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5562600"/>
            <a:ext cx="3492500" cy="889000"/>
          </a:xfrm>
          <a:prstGeom prst="roundRect">
            <a:avLst>
              <a:gd name="adj" fmla="val 0"/>
            </a:avLst>
          </a:prstGeom>
          <a:solidFill>
            <a:srgbClr val="C0A062">
              <a:alpha val="8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89000" y="5651500"/>
            <a:ext cx="323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顶级供应商官方直供授权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拥有</a:t>
            </a:r>
            <a:r>
              <a:rPr lang="zh-CN" alt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万华、爱格</a:t>
            </a: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等国际一线板材品牌的正式授权，正品可查。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381500" y="5562600"/>
            <a:ext cx="3492500" cy="889000"/>
          </a:xfrm>
          <a:prstGeom prst="roundRect">
            <a:avLst>
              <a:gd name="adj" fmla="val 0"/>
            </a:avLst>
          </a:prstGeom>
          <a:solidFill>
            <a:srgbClr val="808080">
              <a:alpha val="8000"/>
            </a:srgbClr>
          </a:solidFill>
          <a:ln w="12700" cap="flat" cmpd="sng">
            <a:solidFill>
              <a:srgbClr val="8080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4508500" y="5651500"/>
            <a:ext cx="323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无授权或贴牌代工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缺乏正规品牌授权文件，多为小厂贴牌生产，品质无统一标准，售后无保障。</a:t>
            </a:r>
            <a:endParaRPr lang="en-US" sz="1100"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rcRect t="2272" b="2272"/>
          <a:stretch>
            <a:fillRect/>
          </a:stretch>
        </p:blipFill>
        <p:spPr>
          <a:xfrm>
            <a:off x="8699500" y="1778000"/>
            <a:ext cx="2794000" cy="4000500"/>
          </a:xfrm>
          <a:prstGeom prst="roundRect">
            <a:avLst>
              <a:gd name="adj" fmla="val 5454"/>
            </a:avLst>
          </a:prstGeom>
          <a:noFill/>
          <a:ln w="25400" cap="flat" cmpd="sng">
            <a:solidFill>
              <a:srgbClr val="C0A062">
                <a:alpha val="60000"/>
              </a:srgbClr>
            </a:solidFill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8699500" y="5842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300" b="0" i="1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“取之自然，还以健康。每一棵原木，都承载着对品质的承诺。”</a:t>
            </a:r>
            <a:endParaRPr lang="en-US" sz="1100"/>
          </a:p>
        </p:txBody>
      </p:sp>
      <p:pic>
        <p:nvPicPr>
          <p:cNvPr id="22" name="Picture 1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813550" y="2331720"/>
            <a:ext cx="304800" cy="304800"/>
          </a:xfrm>
          <a:prstGeom prst="rect">
            <a:avLst/>
          </a:prstGeom>
        </p:spPr>
      </p:pic>
      <p:pic>
        <p:nvPicPr>
          <p:cNvPr id="21" name="Picture 1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08570" y="4102100"/>
            <a:ext cx="304800" cy="304800"/>
          </a:xfrm>
          <a:prstGeom prst="rect">
            <a:avLst/>
          </a:prstGeom>
        </p:spPr>
      </p:pic>
      <p:pic>
        <p:nvPicPr>
          <p:cNvPr id="23" name="Picture 11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43600" y="5651500"/>
            <a:ext cx="304800" cy="3048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10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对比二：好风景万华禾香板 VS 市面普通禾香板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 t="12473" b="12473"/>
          <a:stretch>
            <a:fillRect/>
          </a:stretch>
        </p:blipFill>
        <p:spPr>
          <a:xfrm>
            <a:off x="1016000" y="1905000"/>
            <a:ext cx="2286000" cy="2286000"/>
          </a:xfrm>
          <a:prstGeom prst="roundRect">
            <a:avLst>
              <a:gd name="adj" fmla="val 6666"/>
            </a:avLst>
          </a:prstGeom>
          <a:noFill/>
          <a:ln w="25400" cap="flat" cmpd="sng">
            <a:solidFill>
              <a:srgbClr val="C0A062">
                <a:alpha val="6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429000" y="19050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好风景万华禾香板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429000" y="2165350"/>
            <a:ext cx="2413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甄选万华化学原装MDI生态胶，以优质农林秸秆为原料。从源头杜绝甲醛，是达到ENF级环保标准的高品质标杆产品。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291">
            <a:off x="1016009" y="4375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4508500"/>
            <a:ext cx="4699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 · 安全与品质兼备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4978400"/>
            <a:ext cx="203200" cy="203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33500" y="4953000"/>
            <a:ext cx="4508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ENF级环保：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无醛添加，真正的孕婴级安全板材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5359400"/>
            <a:ext cx="203200" cy="203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333500" y="5334000"/>
            <a:ext cx="4508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卓越防潮性：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MDI胶耐水性强，无惧潮湿环境，不易膨胀</a:t>
            </a:r>
            <a:endParaRPr lang="en-US" sz="1100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740400"/>
            <a:ext cx="203200" cy="2032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333500" y="5715000"/>
            <a:ext cx="4508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结构超稳定：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物理强度高，抗变形能力强，经久耐用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1651000"/>
            <a:ext cx="5207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969696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rcRect l="10000" r="10000"/>
          <a:stretch>
            <a:fillRect/>
          </a:stretch>
        </p:blipFill>
        <p:spPr>
          <a:xfrm>
            <a:off x="6477000" y="1905000"/>
            <a:ext cx="2286000" cy="2286000"/>
          </a:xfrm>
          <a:prstGeom prst="roundRect">
            <a:avLst>
              <a:gd name="adj" fmla="val 6666"/>
            </a:avLst>
          </a:prstGeom>
          <a:noFill/>
          <a:ln w="25400" cap="flat" cmpd="sng">
            <a:solidFill>
              <a:srgbClr val="888888">
                <a:alpha val="60000"/>
              </a:srgbClr>
            </a:solidFill>
            <a:prstDash val="solid"/>
            <a:round/>
          </a:ln>
        </p:spPr>
      </p:pic>
      <p:sp>
        <p:nvSpPr>
          <p:cNvPr id="18" name="AutoShape 18"/>
          <p:cNvSpPr/>
          <p:nvPr/>
        </p:nvSpPr>
        <p:spPr>
          <a:xfrm>
            <a:off x="8890000" y="19050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市面普通禾香板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890000" y="2438400"/>
            <a:ext cx="2413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原料来源繁杂，生产中常混用脲醛胶等廉价胶水以降低成本。缺乏严格品控，环保标准参差不齐，质量难以保障。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9291">
            <a:off x="6477009" y="4375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69696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6477000" y="4508500"/>
            <a:ext cx="4699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品质短板 · 需谨慎选择</a:t>
            </a:r>
            <a:endParaRPr lang="en-US" sz="110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77000" y="4978400"/>
            <a:ext cx="203200" cy="2032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794500" y="4953000"/>
            <a:ext cx="4508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环保无保障：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劣质胶水易释放有害气体，危害居住健康</a:t>
            </a:r>
            <a:endParaRPr lang="en-US" sz="1100"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77000" y="5359400"/>
            <a:ext cx="203200" cy="2032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6794500" y="5334000"/>
            <a:ext cx="4508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防潮能力弱：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遇潮易吸水膨胀、发霉，影响使用体验</a:t>
            </a:r>
            <a:endParaRPr lang="en-US" sz="1100"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7000" y="5740400"/>
            <a:ext cx="203200" cy="2032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6794500" y="5715000"/>
            <a:ext cx="4508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易变形开裂：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板材密度低，承重差，长期使用易损坏</a:t>
            </a:r>
            <a:endParaRPr lang="en-US" sz="1100"/>
          </a:p>
        </p:txBody>
      </p:sp>
      <p:sp>
        <p:nvSpPr>
          <p:cNvPr id="29" name="矩形 28"/>
          <p:cNvSpPr/>
          <p:nvPr>
            <p:custDataLst>
              <p:tags r:id="rId15"/>
            </p:custDataLst>
          </p:nvPr>
        </p:nvSpPr>
        <p:spPr>
          <a:xfrm flipH="1">
            <a:off x="6057265" y="1627505"/>
            <a:ext cx="76200" cy="459549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0" name="图片 29" descr="对比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497830" y="3347720"/>
            <a:ext cx="1111885" cy="1330325"/>
          </a:xfrm>
          <a:prstGeom prst="rect">
            <a:avLst/>
          </a:prstGeom>
        </p:spPr>
      </p:pic>
      <p:pic>
        <p:nvPicPr>
          <p:cNvPr id="31" name="Picture 16"/>
          <p:cNvPicPr>
            <a:picLocks noChangeAspect="1"/>
          </p:cNvPicPr>
          <p:nvPr/>
        </p:nvPicPr>
        <p:blipFill>
          <a:blip r:embed="rId18"/>
          <a:srcRect l="104" r="104"/>
          <a:stretch>
            <a:fillRect/>
          </a:stretch>
        </p:blipFill>
        <p:spPr>
          <a:xfrm>
            <a:off x="3477895" y="3429000"/>
            <a:ext cx="1706245" cy="991870"/>
          </a:xfrm>
          <a:prstGeom prst="rect">
            <a:avLst/>
          </a:prstGeom>
          <a:noFill/>
          <a:ln w="25400" cap="flat" cmpd="sng">
            <a:solidFill>
              <a:srgbClr val="C0A062">
                <a:alpha val="50000"/>
              </a:srgbClr>
            </a:solidFill>
            <a:prstDash val="solid"/>
            <a:round/>
          </a:ln>
          <a:effectLst>
            <a:outerShdw blurRad="190500" dist="76200" dir="2700000" algn="tl" rotWithShape="0">
              <a:srgbClr val="000000">
                <a:alpha val="8000"/>
              </a:srgb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11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工艺与资质对比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3683000"/>
          </a:xfrm>
          <a:prstGeom prst="roundRect">
            <a:avLst>
              <a:gd name="adj" fmla="val 0"/>
            </a:avLst>
          </a:prstGeom>
          <a:solidFill>
            <a:srgbClr val="C0A062">
              <a:alpha val="8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714500"/>
            <a:ext cx="488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好风景万华禾香板</a:t>
            </a:r>
            <a:r>
              <a:rPr lang="en-US" sz="16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16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超高</a:t>
            </a:r>
            <a:r>
              <a:rPr lang="en-US" sz="16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标准)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8929">
            <a:off x="952508" y="22796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2476500"/>
            <a:ext cx="254000" cy="254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33500" y="24384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PUR热熔胶封边：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粘合强韧防水，杜绝开胶与脱落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3022600"/>
            <a:ext cx="254000" cy="254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33500" y="29845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耐候性卓越：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-50℃至100℃性能稳定，无惧温差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3568700"/>
            <a:ext cx="254000" cy="254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33500" y="35306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结构致密稳定：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高压均质压制，防潮抗变形零误差</a:t>
            </a:r>
            <a:endParaRPr lang="en-US" sz="110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" y="4114800"/>
            <a:ext cx="254000" cy="254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33500" y="40767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天然纯净原料：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精选优质农林秸秆，拒绝工业废料</a:t>
            </a:r>
            <a:endParaRPr lang="en-US" sz="1100"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2500" y="4660900"/>
            <a:ext cx="254000" cy="254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333500" y="46228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官方认证授权：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万华原厂直供，正品溯源有保障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159500" y="1524000"/>
            <a:ext cx="5270500" cy="3683000"/>
          </a:xfrm>
          <a:prstGeom prst="roundRect">
            <a:avLst>
              <a:gd name="adj" fmla="val 0"/>
            </a:avLst>
          </a:prstGeom>
          <a:solidFill>
            <a:srgbClr val="202923">
              <a:alpha val="4000"/>
            </a:srgbClr>
          </a:solidFill>
          <a:ln w="12700" cap="flat" cmpd="sng">
            <a:solidFill>
              <a:srgbClr val="99999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350000" y="1714500"/>
            <a:ext cx="488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市面普通禾香板</a:t>
            </a:r>
            <a:r>
              <a:rPr lang="en-US" sz="16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(通用标准)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8929">
            <a:off x="6350008" y="22796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99999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50000" y="2476500"/>
            <a:ext cx="254000" cy="254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731000" y="24384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EVA普通封边：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粘合强度低，遇热易软化，易开胶</a:t>
            </a:r>
            <a:endParaRPr lang="en-US" sz="110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350000" y="3022600"/>
            <a:ext cx="254000" cy="2540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731000" y="29845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耐温性能有限：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60℃以上即出现软化，结构易受损</a:t>
            </a:r>
            <a:endParaRPr lang="en-US" sz="1100"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350000" y="3568700"/>
            <a:ext cx="254000" cy="2540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6731000" y="35306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物理性能较差：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原料混杂密度不均，受潮易膨胀变形</a:t>
            </a:r>
            <a:endParaRPr lang="en-US" sz="1100"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50000" y="4114800"/>
            <a:ext cx="254000" cy="2540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6731000" y="40767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原料品质存疑：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来源不明，可能掺杂劣质回收废料</a:t>
            </a:r>
            <a:endParaRPr lang="en-US" sz="1100"/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350000" y="4660900"/>
            <a:ext cx="254000" cy="2540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6731000" y="4622800"/>
            <a:ext cx="4508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无官方授权背书：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非原厂认证，无法保证无醛添加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762000" y="53975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C0A062">
              <a:alpha val="12000"/>
            </a:srgbClr>
          </a:solidFill>
          <a:ln w="12700" cap="flat" cmpd="sng">
            <a:solidFill>
              <a:srgbClr val="C0A062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952500" y="5524500"/>
            <a:ext cx="1028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核心结论：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只有使用万华原装MDI胶并拥有官方授权，才能从源头保证“无醛添加”的纯正性。好风景坚持全链路严苛品控，以顶级工艺赋予板材极致的环保与耐用性，为您的家居健康保驾护航。</a:t>
            </a:r>
            <a:endParaRPr lang="en-US" sz="1100"/>
          </a:p>
        </p:txBody>
      </p:sp>
      <p:pic>
        <p:nvPicPr>
          <p:cNvPr id="32" name="Picture 1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495280" y="2538095"/>
            <a:ext cx="304800" cy="304800"/>
          </a:xfrm>
          <a:prstGeom prst="rect">
            <a:avLst/>
          </a:prstGeom>
        </p:spPr>
      </p:pic>
      <p:pic>
        <p:nvPicPr>
          <p:cNvPr id="33" name="Picture 11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495280" y="3082290"/>
            <a:ext cx="304800" cy="304800"/>
          </a:xfrm>
          <a:prstGeom prst="rect">
            <a:avLst/>
          </a:prstGeom>
        </p:spPr>
      </p:pic>
      <p:pic>
        <p:nvPicPr>
          <p:cNvPr id="34" name="Picture 11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635615" y="3626485"/>
            <a:ext cx="304800" cy="304800"/>
          </a:xfrm>
          <a:prstGeom prst="rect">
            <a:avLst/>
          </a:prstGeom>
        </p:spPr>
      </p:pic>
      <p:pic>
        <p:nvPicPr>
          <p:cNvPr id="35" name="Picture 1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495280" y="4178300"/>
            <a:ext cx="304800" cy="304800"/>
          </a:xfrm>
          <a:prstGeom prst="rect">
            <a:avLst/>
          </a:prstGeom>
        </p:spPr>
      </p:pic>
      <p:pic>
        <p:nvPicPr>
          <p:cNvPr id="36" name="Picture 11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495280" y="4730115"/>
            <a:ext cx="304800" cy="3048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12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对比三：好风景鲁丽欧松板 VS 市面杂牌欧松板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685800" y="1651000"/>
            <a:ext cx="52705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0A062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971550" y="1968500"/>
            <a:ext cx="2159000" cy="2159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3302000" y="19685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好风景鲁丽欧松板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3302000" y="2540000"/>
            <a:ext cx="2667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臻选进口原料 · 母婴级环保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3302000" y="3048000"/>
            <a:ext cx="266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甄选新西兰进口松</a:t>
            </a:r>
            <a:r>
              <a:rPr lang="zh-CN" alt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木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为原料，采用无醛添加的进口MDI胶，经先进定向铺装工艺压制，从源头杜绝有害残留。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1016000" y="4889500"/>
            <a:ext cx="4762500" cy="952500"/>
          </a:xfrm>
          <a:prstGeom prst="roundRect">
            <a:avLst>
              <a:gd name="adj" fmla="val 0"/>
            </a:avLst>
          </a:prstGeom>
          <a:solidFill>
            <a:srgbClr val="C0A062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1143000" y="5016500"/>
            <a:ext cx="450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ENF级环保标准认证，结构致密稳定，握钉力极强且抗变形，是定制家具的高品质首选，更适合儿童房等敏感空间。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6159500" y="1651000"/>
            <a:ext cx="52705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99999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16796" r="16796"/>
          <a:stretch>
            <a:fillRect/>
          </a:stretch>
        </p:blipFill>
        <p:spPr>
          <a:xfrm>
            <a:off x="6413500" y="1968500"/>
            <a:ext cx="2159000" cy="2159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8699500" y="19685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市面杂牌欧松板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8699500" y="2540000"/>
            <a:ext cx="2667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廉价杂木原料 · 环保性能堪忧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8699500" y="3048000"/>
            <a:ext cx="266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多采用国产速生杂木或回收边角料，搭配廉价脲醛胶粘合，生产工艺简陋，无法有效控制甲醛等有害物质的释放。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5"/>
            </p:custDataLst>
          </p:nvPr>
        </p:nvSpPr>
        <p:spPr>
          <a:xfrm>
            <a:off x="6413500" y="4889500"/>
            <a:ext cx="4762500" cy="952500"/>
          </a:xfrm>
          <a:prstGeom prst="roundRect">
            <a:avLst>
              <a:gd name="adj" fmla="val 0"/>
            </a:avLst>
          </a:prstGeom>
          <a:solidFill>
            <a:srgbClr val="88888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>
            <p:custDataLst>
              <p:tags r:id="rId16"/>
            </p:custDataLst>
          </p:nvPr>
        </p:nvSpPr>
        <p:spPr>
          <a:xfrm>
            <a:off x="6540500" y="5016500"/>
            <a:ext cx="450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主要隐患：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仅达到基础E1级环保标准，易造成室内空气污染；板材内部结构疏松，握钉力差，长期使用易出现变形、开裂和松动。</a:t>
            </a:r>
            <a:endParaRPr lang="en-US" sz="1100"/>
          </a:p>
        </p:txBody>
      </p:sp>
      <p:grpSp>
        <p:nvGrpSpPr>
          <p:cNvPr id="22" name="组合 21"/>
          <p:cNvGrpSpPr/>
          <p:nvPr>
            <p:custDataLst>
              <p:tags r:id="rId17"/>
            </p:custDataLst>
          </p:nvPr>
        </p:nvGrpSpPr>
        <p:grpSpPr>
          <a:xfrm>
            <a:off x="5575935" y="1524635"/>
            <a:ext cx="1040130" cy="5081905"/>
            <a:chOff x="8781" y="2401"/>
            <a:chExt cx="1638" cy="8003"/>
          </a:xfrm>
        </p:grpSpPr>
        <p:sp>
          <p:nvSpPr>
            <p:cNvPr id="20" name="矩形 19"/>
            <p:cNvSpPr/>
            <p:nvPr>
              <p:custDataLst>
                <p:tags r:id="rId18"/>
              </p:custDataLst>
            </p:nvPr>
          </p:nvSpPr>
          <p:spPr>
            <a:xfrm>
              <a:off x="9502" y="2401"/>
              <a:ext cx="120" cy="8003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21" name="图片 20" descr="对比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8781" y="6097"/>
              <a:ext cx="1638" cy="1959"/>
            </a:xfrm>
            <a:prstGeom prst="rect">
              <a:avLst/>
            </a:prstGeom>
          </p:spPr>
        </p:pic>
      </p:grpSp>
      <p:sp>
        <p:nvSpPr>
          <p:cNvPr id="33" name="AutoShape 33"/>
          <p:cNvSpPr/>
          <p:nvPr>
            <p:custDataLst>
              <p:tags r:id="rId21"/>
            </p:custDataLst>
          </p:nvPr>
        </p:nvSpPr>
        <p:spPr>
          <a:xfrm>
            <a:off x="7392670" y="3994150"/>
            <a:ext cx="4064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无品牌官方授权，货源混乱无保障</a:t>
            </a:r>
            <a:endParaRPr lang="en-US" sz="1100"/>
          </a:p>
        </p:txBody>
      </p:sp>
      <p:sp>
        <p:nvSpPr>
          <p:cNvPr id="34" name="TextBox 33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13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工艺与资质对比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524000"/>
            <a:ext cx="10668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889000" y="1524000"/>
            <a:ext cx="1778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封边工艺</a:t>
            </a:r>
            <a:endParaRPr lang="en-US" sz="1100"/>
          </a:p>
        </p:txBody>
      </p:sp>
      <p:cxnSp>
        <p:nvCxnSpPr>
          <p:cNvPr id="6" name="Connector 6"/>
          <p:cNvCxnSpPr/>
          <p:nvPr>
            <p:custDataLst>
              <p:tags r:id="rId3"/>
            </p:custDataLst>
          </p:nvPr>
        </p:nvCxnSpPr>
        <p:spPr>
          <a:xfrm rot="5292605">
            <a:off x="2590800" y="1873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4"/>
            </p:custDataLst>
          </p:nvPr>
        </p:nvSpPr>
        <p:spPr>
          <a:xfrm>
            <a:off x="2984500" y="1524000"/>
            <a:ext cx="3937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PUR热熔胶封边 · 密封强不脱落</a:t>
            </a:r>
            <a:endParaRPr lang="en-US" sz="1100"/>
          </a:p>
        </p:txBody>
      </p:sp>
      <p:cxnSp>
        <p:nvCxnSpPr>
          <p:cNvPr id="8" name="Connector 8"/>
          <p:cNvCxnSpPr/>
          <p:nvPr>
            <p:custDataLst>
              <p:tags r:id="rId5"/>
            </p:custDataLst>
          </p:nvPr>
        </p:nvCxnSpPr>
        <p:spPr>
          <a:xfrm rot="5292605">
            <a:off x="6781800" y="1873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7175500" y="1524000"/>
            <a:ext cx="4064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EVA胶或无封边 · 易开胶进潮气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762000" y="2413000"/>
            <a:ext cx="10668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889000" y="2413000"/>
            <a:ext cx="1778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耐高温性</a:t>
            </a:r>
            <a:endParaRPr lang="en-US" sz="1100"/>
          </a:p>
        </p:txBody>
      </p:sp>
      <p:cxnSp>
        <p:nvCxnSpPr>
          <p:cNvPr id="12" name="Connector 12"/>
          <p:cNvCxnSpPr/>
          <p:nvPr>
            <p:custDataLst>
              <p:tags r:id="rId9"/>
            </p:custDataLst>
          </p:nvPr>
        </p:nvCxnSpPr>
        <p:spPr>
          <a:xfrm rot="5292605">
            <a:off x="2590800" y="2762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>
            <p:custDataLst>
              <p:tags r:id="rId10"/>
            </p:custDataLst>
          </p:nvPr>
        </p:nvSpPr>
        <p:spPr>
          <a:xfrm>
            <a:off x="2984500" y="2413000"/>
            <a:ext cx="3937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高温环境性能稳定，无惧热胀冷缩</a:t>
            </a:r>
            <a:endParaRPr lang="en-US" sz="1100"/>
          </a:p>
        </p:txBody>
      </p:sp>
      <p:cxnSp>
        <p:nvCxnSpPr>
          <p:cNvPr id="14" name="Connector 14"/>
          <p:cNvCxnSpPr/>
          <p:nvPr>
            <p:custDataLst>
              <p:tags r:id="rId11"/>
            </p:custDataLst>
          </p:nvPr>
        </p:nvCxnSpPr>
        <p:spPr>
          <a:xfrm rot="5292605">
            <a:off x="6781800" y="2762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>
            <p:custDataLst>
              <p:tags r:id="rId12"/>
            </p:custDataLst>
          </p:nvPr>
        </p:nvSpPr>
        <p:spPr>
          <a:xfrm>
            <a:off x="7175500" y="2413000"/>
            <a:ext cx="4064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受热易软化变形，使用寿命大幅缩短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3"/>
            </p:custDataLst>
          </p:nvPr>
        </p:nvSpPr>
        <p:spPr>
          <a:xfrm>
            <a:off x="762000" y="3302000"/>
            <a:ext cx="10668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>
            <p:custDataLst>
              <p:tags r:id="rId14"/>
            </p:custDataLst>
          </p:nvPr>
        </p:nvSpPr>
        <p:spPr>
          <a:xfrm>
            <a:off x="889000" y="3302000"/>
            <a:ext cx="1778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抗变形力</a:t>
            </a:r>
            <a:endParaRPr lang="en-US" sz="1100"/>
          </a:p>
        </p:txBody>
      </p:sp>
      <p:cxnSp>
        <p:nvCxnSpPr>
          <p:cNvPr id="18" name="Connector 18"/>
          <p:cNvCxnSpPr/>
          <p:nvPr>
            <p:custDataLst>
              <p:tags r:id="rId15"/>
            </p:custDataLst>
          </p:nvPr>
        </p:nvCxnSpPr>
        <p:spPr>
          <a:xfrm rot="5292605">
            <a:off x="2590800" y="3651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>
            <p:custDataLst>
              <p:tags r:id="rId16"/>
            </p:custDataLst>
          </p:nvPr>
        </p:nvSpPr>
        <p:spPr>
          <a:xfrm>
            <a:off x="2984500" y="3302000"/>
            <a:ext cx="3937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结构致密均匀，长期使用不易翘曲</a:t>
            </a:r>
            <a:endParaRPr lang="en-US" sz="1100"/>
          </a:p>
        </p:txBody>
      </p:sp>
      <p:cxnSp>
        <p:nvCxnSpPr>
          <p:cNvPr id="20" name="Connector 20"/>
          <p:cNvCxnSpPr/>
          <p:nvPr>
            <p:custDataLst>
              <p:tags r:id="rId17"/>
            </p:custDataLst>
          </p:nvPr>
        </p:nvCxnSpPr>
        <p:spPr>
          <a:xfrm rot="5292605">
            <a:off x="6781800" y="3651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>
            <p:custDataLst>
              <p:tags r:id="rId18"/>
            </p:custDataLst>
          </p:nvPr>
        </p:nvSpPr>
        <p:spPr>
          <a:xfrm>
            <a:off x="7175500" y="3302000"/>
            <a:ext cx="4064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内部结构松散，极易出现变形与开裂</a:t>
            </a:r>
            <a:endParaRPr lang="en-US" sz="1100"/>
          </a:p>
        </p:txBody>
      </p:sp>
      <p:sp>
        <p:nvSpPr>
          <p:cNvPr id="22" name="AutoShape 22"/>
          <p:cNvSpPr/>
          <p:nvPr>
            <p:custDataLst>
              <p:tags r:id="rId19"/>
            </p:custDataLst>
          </p:nvPr>
        </p:nvSpPr>
        <p:spPr>
          <a:xfrm>
            <a:off x="762000" y="4191000"/>
            <a:ext cx="10668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>
            <p:custDataLst>
              <p:tags r:id="rId20"/>
            </p:custDataLst>
          </p:nvPr>
        </p:nvSpPr>
        <p:spPr>
          <a:xfrm>
            <a:off x="889000" y="4191000"/>
            <a:ext cx="1778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原料产地</a:t>
            </a:r>
            <a:endParaRPr lang="en-US" sz="1100"/>
          </a:p>
        </p:txBody>
      </p:sp>
      <p:cxnSp>
        <p:nvCxnSpPr>
          <p:cNvPr id="24" name="Connector 24"/>
          <p:cNvCxnSpPr/>
          <p:nvPr>
            <p:custDataLst>
              <p:tags r:id="rId21"/>
            </p:custDataLst>
          </p:nvPr>
        </p:nvCxnSpPr>
        <p:spPr>
          <a:xfrm rot="5292605">
            <a:off x="2590800" y="4540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>
            <p:custDataLst>
              <p:tags r:id="rId22"/>
            </p:custDataLst>
          </p:nvPr>
        </p:nvSpPr>
        <p:spPr>
          <a:xfrm>
            <a:off x="2984500" y="4191000"/>
            <a:ext cx="3937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甄选新西兰进口松</a:t>
            </a:r>
            <a:r>
              <a:rPr lang="zh-CN" alt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木</a:t>
            </a: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，质地纯净</a:t>
            </a:r>
            <a:endParaRPr lang="en-US" sz="1100"/>
          </a:p>
        </p:txBody>
      </p:sp>
      <p:cxnSp>
        <p:nvCxnSpPr>
          <p:cNvPr id="26" name="Connector 26"/>
          <p:cNvCxnSpPr/>
          <p:nvPr>
            <p:custDataLst>
              <p:tags r:id="rId23"/>
            </p:custDataLst>
          </p:nvPr>
        </p:nvCxnSpPr>
        <p:spPr>
          <a:xfrm rot="5292605">
            <a:off x="6781800" y="4540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>
            <p:custDataLst>
              <p:tags r:id="rId24"/>
            </p:custDataLst>
          </p:nvPr>
        </p:nvSpPr>
        <p:spPr>
          <a:xfrm>
            <a:off x="7175500" y="4191000"/>
            <a:ext cx="4064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多为国产速生杂木或回收料，杂质多</a:t>
            </a:r>
            <a:endParaRPr lang="en-US" sz="1100"/>
          </a:p>
        </p:txBody>
      </p:sp>
      <p:sp>
        <p:nvSpPr>
          <p:cNvPr id="28" name="AutoShape 28"/>
          <p:cNvSpPr/>
          <p:nvPr>
            <p:custDataLst>
              <p:tags r:id="rId25"/>
            </p:custDataLst>
          </p:nvPr>
        </p:nvSpPr>
        <p:spPr>
          <a:xfrm>
            <a:off x="762000" y="5080000"/>
            <a:ext cx="10668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>
            <p:custDataLst>
              <p:tags r:id="rId26"/>
            </p:custDataLst>
          </p:nvPr>
        </p:nvSpPr>
        <p:spPr>
          <a:xfrm>
            <a:off x="889000" y="5080000"/>
            <a:ext cx="1778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授权认证</a:t>
            </a:r>
            <a:endParaRPr lang="en-US" sz="1100"/>
          </a:p>
        </p:txBody>
      </p:sp>
      <p:cxnSp>
        <p:nvCxnSpPr>
          <p:cNvPr id="30" name="Connector 30"/>
          <p:cNvCxnSpPr/>
          <p:nvPr>
            <p:custDataLst>
              <p:tags r:id="rId27"/>
            </p:custDataLst>
          </p:nvPr>
        </p:nvCxnSpPr>
        <p:spPr>
          <a:xfrm rot="5292605">
            <a:off x="2590800" y="5429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AutoShape 31"/>
          <p:cNvSpPr/>
          <p:nvPr>
            <p:custDataLst>
              <p:tags r:id="rId28"/>
            </p:custDataLst>
          </p:nvPr>
        </p:nvSpPr>
        <p:spPr>
          <a:xfrm>
            <a:off x="2984500" y="5080000"/>
            <a:ext cx="3937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鲁丽木业官方授权认证，正品溯源</a:t>
            </a:r>
            <a:endParaRPr lang="en-US" sz="1100"/>
          </a:p>
        </p:txBody>
      </p:sp>
      <p:cxnSp>
        <p:nvCxnSpPr>
          <p:cNvPr id="32" name="Connector 32"/>
          <p:cNvCxnSpPr/>
          <p:nvPr>
            <p:custDataLst>
              <p:tags r:id="rId29"/>
            </p:custDataLst>
          </p:nvPr>
        </p:nvCxnSpPr>
        <p:spPr>
          <a:xfrm rot="5292605">
            <a:off x="6781800" y="5429349"/>
            <a:ext cx="406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" name="AutoShape 33"/>
          <p:cNvSpPr/>
          <p:nvPr>
            <p:custDataLst>
              <p:tags r:id="rId30"/>
            </p:custDataLst>
          </p:nvPr>
        </p:nvSpPr>
        <p:spPr>
          <a:xfrm>
            <a:off x="7175500" y="5080000"/>
            <a:ext cx="4064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无品牌官方授权，货源混乱无保障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762000" y="5918200"/>
            <a:ext cx="10668000" cy="558800"/>
          </a:xfrm>
          <a:prstGeom prst="roundRect">
            <a:avLst>
              <a:gd name="adj" fmla="val 0"/>
            </a:avLst>
          </a:prstGeom>
          <a:solidFill>
            <a:srgbClr val="C0A062">
              <a:alpha val="12000"/>
            </a:srgbClr>
          </a:solidFill>
          <a:ln w="12700" cap="flat" cmpd="sng">
            <a:solidFill>
              <a:srgbClr val="C0A062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35"/>
          <p:cNvSpPr/>
          <p:nvPr/>
        </p:nvSpPr>
        <p:spPr>
          <a:xfrm>
            <a:off x="952500" y="5918200"/>
            <a:ext cx="10414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品质结论：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官方授权是品质与售后的双重保障，而杂牌板材因原料不明、工艺简陋，不仅耐用性差，更可能带来甲醛超标等健康隐患。</a:t>
            </a:r>
            <a:endParaRPr lang="en-US" sz="1100"/>
          </a:p>
        </p:txBody>
      </p:sp>
      <p:pic>
        <p:nvPicPr>
          <p:cNvPr id="37" name="Picture 11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002520" y="1778000"/>
            <a:ext cx="304800" cy="304800"/>
          </a:xfrm>
          <a:prstGeom prst="rect">
            <a:avLst/>
          </a:prstGeom>
        </p:spPr>
      </p:pic>
      <p:pic>
        <p:nvPicPr>
          <p:cNvPr id="38" name="Picture 11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242550" y="2667000"/>
            <a:ext cx="304800" cy="304800"/>
          </a:xfrm>
          <a:prstGeom prst="rect">
            <a:avLst/>
          </a:prstGeom>
        </p:spPr>
      </p:pic>
      <p:pic>
        <p:nvPicPr>
          <p:cNvPr id="39" name="Picture 11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242550" y="3492500"/>
            <a:ext cx="304800" cy="304800"/>
          </a:xfrm>
          <a:prstGeom prst="rect">
            <a:avLst/>
          </a:prstGeom>
        </p:spPr>
      </p:pic>
      <p:pic>
        <p:nvPicPr>
          <p:cNvPr id="40" name="Picture 11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242550" y="4445000"/>
            <a:ext cx="304800" cy="304800"/>
          </a:xfrm>
          <a:prstGeom prst="rect">
            <a:avLst/>
          </a:prstGeom>
        </p:spPr>
      </p:pic>
      <p:pic>
        <p:nvPicPr>
          <p:cNvPr id="41" name="Picture 11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121265" y="5295900"/>
            <a:ext cx="304800" cy="30480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14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对比四：好风景晟昌聚能板 VS 市面普通多层板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4826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714500"/>
            <a:ext cx="488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好风景晟昌聚能板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/>
          <a:srcRect l="4953" r="4953"/>
          <a:stretch>
            <a:fillRect/>
          </a:stretch>
        </p:blipFill>
        <p:spPr>
          <a:xfrm>
            <a:off x="952500" y="2413000"/>
            <a:ext cx="2286000" cy="1905000"/>
          </a:xfrm>
          <a:prstGeom prst="roundRect">
            <a:avLst>
              <a:gd name="adj" fmla="val 6666"/>
            </a:avLst>
          </a:prstGeom>
          <a:noFill/>
          <a:ln w="12700" cap="flat" cmpd="sng">
            <a:solidFill>
              <a:srgbClr val="C0A062">
                <a:alpha val="30000"/>
              </a:srgbClr>
            </a:solidFill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3365500" y="2413000"/>
            <a:ext cx="24765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行业内率先通过</a:t>
            </a: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ENF级和F4星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双重认证的创新板材。采用“表面实木颗粒+芯材实木多层”的复合结构，将两种板材的优势完美融合，性能全面升级。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046">
            <a:off x="952508" y="4502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4762500"/>
            <a:ext cx="228600" cy="228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244600" y="4724400"/>
            <a:ext cx="2222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环保标杆：</a:t>
            </a: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全球顶级认证标准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65500" y="4762500"/>
            <a:ext cx="228600" cy="228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3657600" y="4724400"/>
            <a:ext cx="2222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硬核防潮：</a:t>
            </a: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无惧潮湿环境侵蚀</a:t>
            </a:r>
            <a:endParaRPr lang="en-US" sz="110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5397500"/>
            <a:ext cx="228600" cy="228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244600" y="5359400"/>
            <a:ext cx="2222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稳固耐用：</a:t>
            </a: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超强握钉力不松动</a:t>
            </a:r>
            <a:endParaRPr lang="en-US" sz="1100"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65500" y="5397500"/>
            <a:ext cx="228600" cy="228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3657600" y="5359400"/>
            <a:ext cx="2222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抗变形：</a:t>
            </a: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长期使用依然平整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159500" y="1524000"/>
            <a:ext cx="5270500" cy="4826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969696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350000" y="1714500"/>
            <a:ext cx="488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市面普通多层板</a:t>
            </a:r>
            <a:endParaRPr lang="en-US" sz="1100"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4"/>
          <a:srcRect t="7928" b="7928"/>
          <a:stretch>
            <a:fillRect/>
          </a:stretch>
        </p:blipFill>
        <p:spPr>
          <a:xfrm>
            <a:off x="6350000" y="2413000"/>
            <a:ext cx="2286000" cy="1905000"/>
          </a:xfrm>
          <a:prstGeom prst="roundRect">
            <a:avLst>
              <a:gd name="adj" fmla="val 6666"/>
            </a:avLst>
          </a:prstGeom>
          <a:noFill/>
          <a:ln w="12700" cap="flat" cmpd="sng">
            <a:solidFill>
              <a:srgbClr val="969696">
                <a:alpha val="30000"/>
              </a:srgbClr>
            </a:solidFill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8763000" y="2413000"/>
            <a:ext cx="24765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传统工艺生产的多层板，多采用</a:t>
            </a: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脲醛胶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作为粘合剂，生产标准较低。虽然价格亲民，但在环保指标、耐候性及物理稳定性上均存在明显局限。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9046">
            <a:off x="6350008" y="4502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69696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0000" y="4762500"/>
            <a:ext cx="228600" cy="2286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642100" y="4724400"/>
            <a:ext cx="2222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环保隐患：</a:t>
            </a: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易释放甲醛等有害物质</a:t>
            </a:r>
            <a:endParaRPr lang="en-US" sz="1100"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63000" y="4762500"/>
            <a:ext cx="228600" cy="2286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9055100" y="4724400"/>
            <a:ext cx="2222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遇水膨胀：</a:t>
            </a: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耐水性差，易分层</a:t>
            </a:r>
            <a:endParaRPr lang="en-US" sz="1100"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0000" y="5397500"/>
            <a:ext cx="228600" cy="2286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6642100" y="5359400"/>
            <a:ext cx="2222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易翘曲：</a:t>
            </a: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易发生“香蕉门”变形</a:t>
            </a:r>
            <a:endParaRPr lang="en-US" sz="1100"/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63000" y="5397500"/>
            <a:ext cx="228600" cy="2286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9055100" y="5359400"/>
            <a:ext cx="2222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握钉力弱：</a:t>
            </a:r>
            <a:r>
              <a:rPr lang="en-US" sz="15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多次拆装易松动</a:t>
            </a:r>
            <a:endParaRPr lang="en-US" sz="1100"/>
          </a:p>
        </p:txBody>
      </p:sp>
      <p:grpSp>
        <p:nvGrpSpPr>
          <p:cNvPr id="30" name="组合 29"/>
          <p:cNvGrpSpPr/>
          <p:nvPr/>
        </p:nvGrpSpPr>
        <p:grpSpPr>
          <a:xfrm>
            <a:off x="5501005" y="1524635"/>
            <a:ext cx="1033780" cy="5081905"/>
            <a:chOff x="8663" y="2401"/>
            <a:chExt cx="1628" cy="8003"/>
          </a:xfrm>
        </p:grpSpPr>
        <p:sp>
          <p:nvSpPr>
            <p:cNvPr id="31" name="矩形 30"/>
            <p:cNvSpPr/>
            <p:nvPr>
              <p:custDataLst>
                <p:tags r:id="rId7"/>
              </p:custDataLst>
            </p:nvPr>
          </p:nvSpPr>
          <p:spPr>
            <a:xfrm>
              <a:off x="9502" y="2401"/>
              <a:ext cx="120" cy="8003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32" name="图片 31" descr="对比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8663" y="5266"/>
              <a:ext cx="1628" cy="1947"/>
            </a:xfrm>
            <a:prstGeom prst="rect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15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工艺与资质对比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核心对比维度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3683000" y="1651000"/>
            <a:ext cx="406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好风景·晟昌聚能板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>
                    <a:alpha val="80000"/>
                  </a:srgbClr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（行业顶级标准 · 专为定制而生）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874000" y="1651000"/>
            <a:ext cx="406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市面普通多层板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>
                    <a:alpha val="70196"/>
                  </a:srgbClr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（行业通用标准 · 传统工艺制造）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4092">
            <a:off x="762004" y="2406650"/>
            <a:ext cx="10668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A062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>
            <p:custDataLst>
              <p:tags r:id="rId1"/>
            </p:custDataLst>
          </p:nvPr>
        </p:nvSpPr>
        <p:spPr>
          <a:xfrm>
            <a:off x="762000" y="2540000"/>
            <a:ext cx="10668000" cy="6604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2"/>
            </p:custDataLst>
          </p:nvPr>
        </p:nvSpPr>
        <p:spPr>
          <a:xfrm>
            <a:off x="889000" y="2616200"/>
            <a:ext cx="2794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封边粘合工艺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3"/>
            </p:custDataLst>
          </p:nvPr>
        </p:nvSpPr>
        <p:spPr>
          <a:xfrm>
            <a:off x="3683000" y="2616200"/>
            <a:ext cx="3937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PUR 环保热熔胶封边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无醛添加，分子级粘合，耐候性极强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4"/>
            </p:custDataLst>
          </p:nvPr>
        </p:nvSpPr>
        <p:spPr>
          <a:xfrm>
            <a:off x="7874000" y="2616200"/>
            <a:ext cx="3937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EVA 普通热熔胶封边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物理粘合，高温环境下易软化、开胶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5"/>
            </p:custDataLst>
          </p:nvPr>
        </p:nvSpPr>
        <p:spPr>
          <a:xfrm>
            <a:off x="762000" y="3276600"/>
            <a:ext cx="10668000" cy="6604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6"/>
            </p:custDataLst>
          </p:nvPr>
        </p:nvSpPr>
        <p:spPr>
          <a:xfrm>
            <a:off x="889000" y="3352800"/>
            <a:ext cx="2794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抗变形稳定性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7"/>
            </p:custDataLst>
          </p:nvPr>
        </p:nvSpPr>
        <p:spPr>
          <a:xfrm>
            <a:off x="3683000" y="3352800"/>
            <a:ext cx="3937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媲美颗粒板，结构超稳定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纵横强度均衡，完美适配2.8m超高门板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8"/>
            </p:custDataLst>
          </p:nvPr>
        </p:nvSpPr>
        <p:spPr>
          <a:xfrm>
            <a:off x="7874000" y="3352800"/>
            <a:ext cx="3937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易发生“香蕉门”式翘曲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内应力不均，高门板极易弯曲变形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9"/>
            </p:custDataLst>
          </p:nvPr>
        </p:nvSpPr>
        <p:spPr>
          <a:xfrm>
            <a:off x="762000" y="4013200"/>
            <a:ext cx="10668000" cy="6604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>
            <p:custDataLst>
              <p:tags r:id="rId10"/>
            </p:custDataLst>
          </p:nvPr>
        </p:nvSpPr>
        <p:spPr>
          <a:xfrm>
            <a:off x="889000" y="4089400"/>
            <a:ext cx="2794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/ 原材料严选标准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1"/>
            </p:custDataLst>
          </p:nvPr>
        </p:nvSpPr>
        <p:spPr>
          <a:xfrm>
            <a:off x="3683000" y="4089400"/>
            <a:ext cx="3937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A级桉木芯 + 进口实木表层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内芯致密无空洞，从源头保证品质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12"/>
            </p:custDataLst>
          </p:nvPr>
        </p:nvSpPr>
        <p:spPr>
          <a:xfrm>
            <a:off x="7874000" y="4089400"/>
            <a:ext cx="3937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杨木或回收杂木为芯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原料品质参差不齐，密度低易吸潮</a:t>
            </a:r>
            <a:endParaRPr lang="en-US" sz="1100"/>
          </a:p>
        </p:txBody>
      </p:sp>
      <p:sp>
        <p:nvSpPr>
          <p:cNvPr id="20" name="AutoShape 20"/>
          <p:cNvSpPr/>
          <p:nvPr>
            <p:custDataLst>
              <p:tags r:id="rId13"/>
            </p:custDataLst>
          </p:nvPr>
        </p:nvSpPr>
        <p:spPr>
          <a:xfrm>
            <a:off x="762000" y="4749800"/>
            <a:ext cx="10668000" cy="6604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>
            <p:custDataLst>
              <p:tags r:id="rId14"/>
            </p:custDataLst>
          </p:nvPr>
        </p:nvSpPr>
        <p:spPr>
          <a:xfrm>
            <a:off x="889000" y="4826000"/>
            <a:ext cx="2794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/ 官方授权与品控</a:t>
            </a:r>
            <a:endParaRPr lang="en-US" sz="1100"/>
          </a:p>
        </p:txBody>
      </p:sp>
      <p:sp>
        <p:nvSpPr>
          <p:cNvPr id="22" name="AutoShape 22"/>
          <p:cNvSpPr/>
          <p:nvPr>
            <p:custDataLst>
              <p:tags r:id="rId15"/>
            </p:custDataLst>
          </p:nvPr>
        </p:nvSpPr>
        <p:spPr>
          <a:xfrm>
            <a:off x="3683000" y="4826000"/>
            <a:ext cx="3937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晟昌新材料官方战略授权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原厂直供，每一块板材均可溯源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16"/>
            </p:custDataLst>
          </p:nvPr>
        </p:nvSpPr>
        <p:spPr>
          <a:xfrm>
            <a:off x="7874000" y="4826000"/>
            <a:ext cx="3937000" cy="66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无官方授权，货源混杂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市场通货，环保与质量难以统一保障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62000" y="5651500"/>
            <a:ext cx="10668000" cy="825500"/>
          </a:xfrm>
          <a:prstGeom prst="roundRect">
            <a:avLst>
              <a:gd name="adj" fmla="val 0"/>
            </a:avLst>
          </a:prstGeom>
          <a:solidFill>
            <a:srgbClr val="C0A062">
              <a:alpha val="8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952500" y="5740400"/>
            <a:ext cx="10287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核心结论：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晟昌聚能板通过结构与工艺的双重创新，彻底攻克了传统多层板易变形的行业痛点。其卓越的物理性能使其成为定制高端柜体的首选，配合好风景家居的官方授权保障，让品质与环保更值得信赖。</a:t>
            </a:r>
            <a:endParaRPr lang="en-US" sz="1100"/>
          </a:p>
        </p:txBody>
      </p:sp>
      <p:pic>
        <p:nvPicPr>
          <p:cNvPr id="37" name="Picture 11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436100" y="1752600"/>
            <a:ext cx="304800" cy="304800"/>
          </a:xfrm>
          <a:prstGeom prst="rect">
            <a:avLst/>
          </a:prstGeom>
        </p:spPr>
      </p:pic>
      <p:pic>
        <p:nvPicPr>
          <p:cNvPr id="26" name="Picture 11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496425" y="2698750"/>
            <a:ext cx="304800" cy="304800"/>
          </a:xfrm>
          <a:prstGeom prst="rect">
            <a:avLst/>
          </a:prstGeom>
        </p:spPr>
      </p:pic>
      <p:pic>
        <p:nvPicPr>
          <p:cNvPr id="27" name="Picture 1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909175" y="3432810"/>
            <a:ext cx="304800" cy="304800"/>
          </a:xfrm>
          <a:prstGeom prst="rect">
            <a:avLst/>
          </a:prstGeom>
        </p:spPr>
      </p:pic>
      <p:pic>
        <p:nvPicPr>
          <p:cNvPr id="28" name="Picture 11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563100" y="4175125"/>
            <a:ext cx="304800" cy="304800"/>
          </a:xfrm>
          <a:prstGeom prst="rect">
            <a:avLst/>
          </a:prstGeom>
        </p:spPr>
      </p:pic>
      <p:pic>
        <p:nvPicPr>
          <p:cNvPr id="29" name="Picture 11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740900" y="4914900"/>
            <a:ext cx="304800" cy="3048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16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对比五：好风景E0级多层板 VS 市面E1级多层板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762000" y="2032000"/>
            <a:ext cx="2286000" cy="2286000"/>
          </a:xfrm>
          <a:prstGeom prst="rect">
            <a:avLst/>
          </a:prstGeom>
          <a:noFill/>
          <a:ln w="25400" cap="flat" cmpd="sng">
            <a:solidFill>
              <a:srgbClr val="C0A062">
                <a:alpha val="10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3238500" y="20320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好风景E0级多层板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甄选进口优质桉木芯，搭配环保大豆胶或改性MDI胶，从源头实现低碳环保，远超国家基础标准。</a:t>
            </a:r>
            <a:endParaRPr lang="en-US" sz="14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核心优势：</a:t>
            </a: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环保等级更高、防潮性更优、物理结构更稳固，经久耐用。</a:t>
            </a:r>
            <a:endParaRPr lang="en-US" sz="14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762000" y="4635500"/>
            <a:ext cx="5207000" cy="1397000"/>
          </a:xfrm>
          <a:prstGeom prst="roundRect">
            <a:avLst>
              <a:gd name="adj" fmla="val 0"/>
            </a:avLst>
          </a:prstGeom>
          <a:solidFill>
            <a:srgbClr val="C0A062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4826000"/>
            <a:ext cx="482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价值解读：</a:t>
            </a: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E0级是目前民用板材的至高环保标准，甲醛释放量极低，特别适合儿童房、卧室等对健康要求极高的室内空间，为您和家人的呼吸健康提供坚实保障。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6223000" y="2032000"/>
            <a:ext cx="2286000" cy="2286000"/>
          </a:xfrm>
          <a:prstGeom prst="rect">
            <a:avLst/>
          </a:prstGeom>
          <a:noFill/>
          <a:ln w="25400" cap="flat" cmpd="sng">
            <a:solidFill>
              <a:srgbClr val="A0A0A0">
                <a:alpha val="100000"/>
              </a:srgbClr>
            </a:solidFill>
            <a:prstDash val="solid"/>
            <a:round/>
          </a:ln>
        </p:spPr>
      </p:pic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8699500" y="20320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市面E1级多层板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多选用国产杨木或杂木芯，普遍使用脲醛胶作为粘合剂，仅能满足国家规定的基础环保准入门槛。</a:t>
            </a:r>
            <a:endParaRPr lang="en-US" sz="14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主要局限：</a:t>
            </a: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甲醛释放量相对较高，耐潮性能较弱，长期使用易出现翘曲、变形等问题。</a:t>
            </a:r>
            <a:endParaRPr lang="en-US" sz="14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6223000" y="4635500"/>
            <a:ext cx="5207000" cy="1397000"/>
          </a:xfrm>
          <a:prstGeom prst="roundRect">
            <a:avLst>
              <a:gd name="adj" fmla="val 0"/>
            </a:avLst>
          </a:prstGeom>
          <a:solidFill>
            <a:srgbClr val="96969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413500" y="4826000"/>
            <a:ext cx="482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适用场景：</a:t>
            </a: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E1级为基础达标产品，更适合成本敏感型的工装项目、临时建筑或非长时间停留的公共区域，若用于家庭装修，需格外注意通风散味，以降低甲醛积聚风险。</a:t>
            </a:r>
            <a:endParaRPr lang="en-US" sz="1100"/>
          </a:p>
        </p:txBody>
      </p:sp>
      <p:grpSp>
        <p:nvGrpSpPr>
          <p:cNvPr id="22" name="组合 21"/>
          <p:cNvGrpSpPr/>
          <p:nvPr>
            <p:custDataLst>
              <p:tags r:id="rId9"/>
            </p:custDataLst>
          </p:nvPr>
        </p:nvGrpSpPr>
        <p:grpSpPr>
          <a:xfrm>
            <a:off x="5650865" y="1524635"/>
            <a:ext cx="842010" cy="5081905"/>
            <a:chOff x="8899" y="2401"/>
            <a:chExt cx="1326" cy="8003"/>
          </a:xfrm>
        </p:grpSpPr>
        <p:sp>
          <p:nvSpPr>
            <p:cNvPr id="20" name="矩形 19"/>
            <p:cNvSpPr/>
            <p:nvPr>
              <p:custDataLst>
                <p:tags r:id="rId10"/>
              </p:custDataLst>
            </p:nvPr>
          </p:nvSpPr>
          <p:spPr>
            <a:xfrm>
              <a:off x="9502" y="2401"/>
              <a:ext cx="120" cy="8003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21" name="图片 20" descr="对比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8899" y="6126"/>
              <a:ext cx="1326" cy="1586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17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对比六：好风景E0级香杉实木板 VS 市面普通香杉板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651000"/>
            <a:ext cx="52070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16000" y="1905000"/>
            <a:ext cx="2032000" cy="2032000"/>
          </a:xfrm>
          <a:prstGeom prst="roundRect">
            <a:avLst>
              <a:gd name="adj" fmla="val 75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3238500" y="20955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好风景E0级香杉实木板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1016000" y="4064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</a:t>
            </a:r>
            <a:r>
              <a:rPr lang="zh-CN" alt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</a:t>
            </a: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树龄的优质香杉木，经深度碳化与防潮处理，采用无醛生物胶指接拼接工艺，环保等级达到严苛的ENF级标准。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1016000" y="5143500"/>
            <a:ext cx="4699000" cy="12700"/>
          </a:xfrm>
          <a:prstGeom prst="roundRect">
            <a:avLst>
              <a:gd name="adj" fmla="val 0"/>
            </a:avLst>
          </a:prstGeom>
          <a:solidFill>
            <a:srgbClr val="C0A062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1016000" y="5270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</a:t>
            </a: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天然环保无异味 · 木质温润细腻 · 握钉力强耐用 · 结构稳定不易变形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6223000" y="1651000"/>
            <a:ext cx="52070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9CA3A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/>
          <a:stretch>
            <a:fillRect/>
          </a:stretch>
        </p:blipFill>
        <p:spPr>
          <a:xfrm>
            <a:off x="6477000" y="1905000"/>
            <a:ext cx="2032000" cy="2032000"/>
          </a:xfrm>
          <a:prstGeom prst="roundRect">
            <a:avLst>
              <a:gd name="adj" fmla="val 75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>
            <a:off x="8699500" y="20955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市面普通香杉板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6477000" y="4064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多采用来源不明的速生杉木，拼接多使用普通白乳胶或脲醛胶，缺乏深度碳化工艺，生产标准宽松，难以保证基础的环保性与结构稳定性。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6477000" y="5143500"/>
            <a:ext cx="4699000" cy="12700"/>
          </a:xfrm>
          <a:prstGeom prst="roundRect">
            <a:avLst>
              <a:gd name="adj" fmla="val 0"/>
            </a:avLst>
          </a:prstGeom>
          <a:solidFill>
            <a:srgbClr val="9CA3A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6477000" y="5270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主要短板：</a:t>
            </a: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胶黏剂含醛有异味 · 质地疏松易起毛 · 耐潮性差易开裂 · 物理性能不稳定</a:t>
            </a:r>
            <a:endParaRPr lang="en-US" sz="1100"/>
          </a:p>
        </p:txBody>
      </p:sp>
      <p:grpSp>
        <p:nvGrpSpPr>
          <p:cNvPr id="30" name="组合 29"/>
          <p:cNvGrpSpPr/>
          <p:nvPr/>
        </p:nvGrpSpPr>
        <p:grpSpPr>
          <a:xfrm>
            <a:off x="5501005" y="1524635"/>
            <a:ext cx="1033780" cy="5081905"/>
            <a:chOff x="8663" y="2401"/>
            <a:chExt cx="1628" cy="8003"/>
          </a:xfrm>
        </p:grpSpPr>
        <p:sp>
          <p:nvSpPr>
            <p:cNvPr id="31" name="矩形 30"/>
            <p:cNvSpPr/>
            <p:nvPr>
              <p:custDataLst>
                <p:tags r:id="rId15"/>
              </p:custDataLst>
            </p:nvPr>
          </p:nvSpPr>
          <p:spPr>
            <a:xfrm>
              <a:off x="9502" y="2401"/>
              <a:ext cx="120" cy="8003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32" name="图片 31" descr="对比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663" y="5266"/>
              <a:ext cx="1628" cy="1947"/>
            </a:xfrm>
            <a:prstGeom prst="rect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18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 96"/>
          <p:cNvSpPr/>
          <p:nvPr/>
        </p:nvSpPr>
        <p:spPr>
          <a:xfrm>
            <a:off x="8058150" y="1608455"/>
            <a:ext cx="3928745" cy="49714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SzTx/>
            </a:pPr>
            <a:endParaRPr lang="zh-CN" altLang="en-US">
              <a:sym typeface="+mn-ea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4076065" y="1608455"/>
            <a:ext cx="3875405" cy="49714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SzTx/>
            </a:pPr>
            <a:endParaRPr lang="zh-CN" altLang="en-US">
              <a:sym typeface="+mn-ea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133985" y="1608455"/>
            <a:ext cx="3875405" cy="49714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定制家具常用板材</a:t>
            </a:r>
            <a:r>
              <a:rPr lang="zh-CN" alt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endParaRPr lang="zh-CN" altLang="en-US" sz="32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4"/>
          <p:cNvSpPr/>
          <p:nvPr/>
        </p:nvSpPr>
        <p:spPr>
          <a:xfrm>
            <a:off x="4910455" y="628650"/>
            <a:ext cx="2386330" cy="6165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进口高端板材</a:t>
            </a:r>
            <a:endParaRPr lang="en-US" sz="24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4"/>
          <p:cNvSpPr/>
          <p:nvPr/>
        </p:nvSpPr>
        <p:spPr>
          <a:xfrm>
            <a:off x="303530" y="1636395"/>
            <a:ext cx="2959100" cy="4502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8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</a:t>
            </a:r>
            <a:r>
              <a:rPr lang="en-US" sz="18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8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爱格 EGGER（奥地利）</a:t>
            </a:r>
            <a:endParaRPr lang="en-US" sz="18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7" name="Picture 20"/>
          <p:cNvPicPr>
            <a:picLocks noChangeAspect="1"/>
          </p:cNvPicPr>
          <p:nvPr/>
        </p:nvPicPr>
        <p:blipFill>
          <a:blip r:embed="rId1"/>
          <a:srcRect t="253" b="253"/>
          <a:stretch>
            <a:fillRect/>
          </a:stretch>
        </p:blipFill>
        <p:spPr>
          <a:xfrm>
            <a:off x="1623695" y="2086610"/>
            <a:ext cx="1233805" cy="69088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28" name="AutoShape 4"/>
          <p:cNvSpPr/>
          <p:nvPr/>
        </p:nvSpPr>
        <p:spPr>
          <a:xfrm>
            <a:off x="4663440" y="1635760"/>
            <a:ext cx="2569210" cy="450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</a:t>
            </a:r>
            <a:r>
              <a:rPr lang="zh-CN" altLang="en-US" sz="18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8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克诺斯邦</a:t>
            </a:r>
            <a:endParaRPr lang="en-US" sz="18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0" name="Picture 5"/>
          <p:cNvPicPr>
            <a:picLocks noChangeAspect="1"/>
          </p:cNvPicPr>
          <p:nvPr/>
        </p:nvPicPr>
        <p:blipFill>
          <a:blip r:embed="rId2"/>
          <a:srcRect l="469" r="469"/>
          <a:stretch>
            <a:fillRect/>
          </a:stretch>
        </p:blipFill>
        <p:spPr>
          <a:xfrm>
            <a:off x="4762500" y="2092325"/>
            <a:ext cx="1915795" cy="68516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1" name="AutoShape 4"/>
          <p:cNvSpPr/>
          <p:nvPr/>
        </p:nvSpPr>
        <p:spPr>
          <a:xfrm>
            <a:off x="8402955" y="1608455"/>
            <a:ext cx="1925320" cy="4781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r>
              <a:rPr lang="zh-CN" altLang="en-US" sz="18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zh-CN" altLang="en-US" sz="18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可丽芙</a:t>
            </a:r>
            <a:endParaRPr lang="zh-CN" altLang="en-US" sz="18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4" name="Picture 15"/>
          <p:cNvPicPr>
            <a:picLocks noChangeAspect="1"/>
          </p:cNvPicPr>
          <p:nvPr/>
        </p:nvPicPr>
        <p:blipFill>
          <a:blip r:embed="rId3"/>
          <a:srcRect l="787" r="787"/>
          <a:stretch>
            <a:fillRect/>
          </a:stretch>
        </p:blipFill>
        <p:spPr>
          <a:xfrm>
            <a:off x="9262745" y="2086610"/>
            <a:ext cx="1198880" cy="69151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6" name="AutoShape 4"/>
          <p:cNvSpPr/>
          <p:nvPr>
            <p:custDataLst>
              <p:tags r:id="rId4"/>
            </p:custDataLst>
          </p:nvPr>
        </p:nvSpPr>
        <p:spPr>
          <a:xfrm>
            <a:off x="4082415" y="2966720"/>
            <a:ext cx="1863725" cy="155702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7" name="Picture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5765" y="3117215"/>
            <a:ext cx="194945" cy="220980"/>
          </a:xfrm>
          <a:prstGeom prst="rect">
            <a:avLst/>
          </a:prstGeom>
        </p:spPr>
      </p:pic>
      <p:sp>
        <p:nvSpPr>
          <p:cNvPr id="48" name="AutoShape 6"/>
          <p:cNvSpPr/>
          <p:nvPr>
            <p:custDataLst>
              <p:tags r:id="rId8"/>
            </p:custDataLst>
          </p:nvPr>
        </p:nvSpPr>
        <p:spPr>
          <a:xfrm>
            <a:off x="4455160" y="3097530"/>
            <a:ext cx="1464310" cy="2813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严苛环保</a:t>
            </a:r>
            <a:endParaRPr lang="en-US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9" name="AutoShape 7"/>
          <p:cNvSpPr/>
          <p:nvPr>
            <p:custDataLst>
              <p:tags r:id="rId9"/>
            </p:custDataLst>
          </p:nvPr>
        </p:nvSpPr>
        <p:spPr>
          <a:xfrm>
            <a:off x="4215765" y="3469005"/>
            <a:ext cx="1642110" cy="9544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0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原装进口达F4星标准，国产丹阳基地版可达ENF级，母婴级安全。</a:t>
            </a:r>
            <a:endParaRPr lang="en-US" sz="10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0" name="AutoShape 8"/>
          <p:cNvSpPr/>
          <p:nvPr>
            <p:custDataLst>
              <p:tags r:id="rId10"/>
            </p:custDataLst>
          </p:nvPr>
        </p:nvSpPr>
        <p:spPr>
          <a:xfrm>
            <a:off x="6035040" y="2966720"/>
            <a:ext cx="1863725" cy="155702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1" name="Picture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68390" y="3117215"/>
            <a:ext cx="194945" cy="220980"/>
          </a:xfrm>
          <a:prstGeom prst="rect">
            <a:avLst/>
          </a:prstGeom>
        </p:spPr>
      </p:pic>
      <p:sp>
        <p:nvSpPr>
          <p:cNvPr id="52" name="AutoShape 10"/>
          <p:cNvSpPr/>
          <p:nvPr>
            <p:custDataLst>
              <p:tags r:id="rId14"/>
            </p:custDataLst>
          </p:nvPr>
        </p:nvSpPr>
        <p:spPr>
          <a:xfrm>
            <a:off x="6407785" y="3097530"/>
            <a:ext cx="1464310" cy="2813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稳定高品</a:t>
            </a:r>
            <a:endParaRPr lang="en-US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3" name="AutoShape 11"/>
          <p:cNvSpPr/>
          <p:nvPr>
            <p:custDataLst>
              <p:tags r:id="rId15"/>
            </p:custDataLst>
          </p:nvPr>
        </p:nvSpPr>
        <p:spPr>
          <a:xfrm>
            <a:off x="6168390" y="3469005"/>
            <a:ext cx="1642110" cy="9544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0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基材密实不易变形，供货稳定，性价比显著优于爱格，基础花色体系完善。</a:t>
            </a:r>
            <a:endParaRPr lang="en-US" sz="10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4" name="AutoShape 12"/>
          <p:cNvSpPr/>
          <p:nvPr>
            <p:custDataLst>
              <p:tags r:id="rId16"/>
            </p:custDataLst>
          </p:nvPr>
        </p:nvSpPr>
        <p:spPr>
          <a:xfrm>
            <a:off x="4082415" y="4674235"/>
            <a:ext cx="1863725" cy="155702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5" name="Picture 1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215765" y="4824730"/>
            <a:ext cx="194945" cy="220980"/>
          </a:xfrm>
          <a:prstGeom prst="rect">
            <a:avLst/>
          </a:prstGeom>
        </p:spPr>
      </p:pic>
      <p:sp>
        <p:nvSpPr>
          <p:cNvPr id="56" name="AutoShape 14"/>
          <p:cNvSpPr/>
          <p:nvPr>
            <p:custDataLst>
              <p:tags r:id="rId20"/>
            </p:custDataLst>
          </p:nvPr>
        </p:nvSpPr>
        <p:spPr>
          <a:xfrm>
            <a:off x="4455160" y="4805045"/>
            <a:ext cx="1464310" cy="2813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en-US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7" name="AutoShape 15"/>
          <p:cNvSpPr/>
          <p:nvPr>
            <p:custDataLst>
              <p:tags r:id="rId21"/>
            </p:custDataLst>
          </p:nvPr>
        </p:nvSpPr>
        <p:spPr>
          <a:xfrm>
            <a:off x="4215765" y="5176520"/>
            <a:ext cx="1642110" cy="9544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0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追求进口品质与预算平衡的首选，适合现代简约、北欧等多种风格。</a:t>
            </a:r>
            <a:endParaRPr lang="en-US" sz="10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grpSp>
        <p:nvGrpSpPr>
          <p:cNvPr id="65" name="组合 64"/>
          <p:cNvGrpSpPr/>
          <p:nvPr>
            <p:custDataLst>
              <p:tags r:id="rId22"/>
            </p:custDataLst>
          </p:nvPr>
        </p:nvGrpSpPr>
        <p:grpSpPr>
          <a:xfrm>
            <a:off x="286385" y="2966720"/>
            <a:ext cx="3593465" cy="3164205"/>
            <a:chOff x="1200" y="2500"/>
            <a:chExt cx="8600" cy="6500"/>
          </a:xfrm>
        </p:grpSpPr>
        <p:sp>
          <p:nvSpPr>
            <p:cNvPr id="66" name="AutoShape 4"/>
            <p:cNvSpPr/>
            <p:nvPr>
              <p:custDataLst>
                <p:tags r:id="rId23"/>
              </p:custDataLst>
            </p:nvPr>
          </p:nvSpPr>
          <p:spPr>
            <a:xfrm>
              <a:off x="1200" y="2500"/>
              <a:ext cx="4200" cy="31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C8C8C8">
                  <a:alpha val="4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</a:p>
          </p:txBody>
        </p:sp>
        <p:pic>
          <p:nvPicPr>
            <p:cNvPr id="67" name="Picture 5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00" y="2800"/>
              <a:ext cx="440" cy="440"/>
            </a:xfrm>
            <a:prstGeom prst="rect">
              <a:avLst/>
            </a:prstGeom>
          </p:spPr>
        </p:pic>
        <p:sp>
          <p:nvSpPr>
            <p:cNvPr id="68" name="AutoShape 6"/>
            <p:cNvSpPr/>
            <p:nvPr>
              <p:custDataLst>
                <p:tags r:id="rId25"/>
              </p:custDataLst>
            </p:nvPr>
          </p:nvSpPr>
          <p:spPr>
            <a:xfrm>
              <a:off x="2040" y="2760"/>
              <a:ext cx="3300" cy="56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25000"/>
                </a:lnSpc>
                <a:defRPr/>
              </a:pPr>
              <a:r>
                <a:rPr lang="en-US" b="1" i="0" u="none" strike="noStrike">
                  <a:solidFill>
                    <a:srgbClr val="202923"/>
                  </a:solidFill>
                  <a:latin typeface="微软雅黑" panose="020B0503020204020204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超大基材规格</a:t>
              </a:r>
              <a:endParaRPr lang="en-US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sp>
          <p:nvSpPr>
            <p:cNvPr id="69" name="AutoShape 7"/>
            <p:cNvSpPr/>
            <p:nvPr>
              <p:custDataLst>
                <p:tags r:id="rId26"/>
              </p:custDataLst>
            </p:nvPr>
          </p:nvSpPr>
          <p:spPr>
            <a:xfrm>
              <a:off x="1500" y="3500"/>
              <a:ext cx="3700" cy="19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08000"/>
                </a:lnSpc>
                <a:defRPr/>
              </a:pPr>
              <a:r>
                <a:rPr lang="en-US" sz="1000" b="0" i="0" u="none" strike="noStrike">
                  <a:solidFill>
                    <a:srgbClr val="202923"/>
                  </a:solidFill>
                  <a:latin typeface="微软雅黑" panose="020B0503020204020204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采用高品质原木颗粒板，2800×2070mm超大板幅，轻松实现2.8米极简一门到顶，无需拼接，视觉更连贯。</a:t>
              </a:r>
              <a:endParaRPr lang="en-US" sz="10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sp>
          <p:nvSpPr>
            <p:cNvPr id="70" name="AutoShape 8"/>
            <p:cNvSpPr/>
            <p:nvPr>
              <p:custDataLst>
                <p:tags r:id="rId27"/>
              </p:custDataLst>
            </p:nvPr>
          </p:nvSpPr>
          <p:spPr>
            <a:xfrm>
              <a:off x="5600" y="2500"/>
              <a:ext cx="4200" cy="31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C8C8C8">
                  <a:alpha val="4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</a:p>
          </p:txBody>
        </p:sp>
        <p:pic>
          <p:nvPicPr>
            <p:cNvPr id="71" name="Picture 9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900" y="2800"/>
              <a:ext cx="440" cy="440"/>
            </a:xfrm>
            <a:prstGeom prst="rect">
              <a:avLst/>
            </a:prstGeom>
          </p:spPr>
        </p:pic>
        <p:sp>
          <p:nvSpPr>
            <p:cNvPr id="72" name="AutoShape 10"/>
            <p:cNvSpPr/>
            <p:nvPr>
              <p:custDataLst>
                <p:tags r:id="rId29"/>
              </p:custDataLst>
            </p:nvPr>
          </p:nvSpPr>
          <p:spPr>
            <a:xfrm>
              <a:off x="6440" y="2760"/>
              <a:ext cx="3300" cy="56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25000"/>
                </a:lnSpc>
                <a:defRPr/>
              </a:pPr>
              <a:r>
                <a:rPr lang="en-US" b="1" i="0" u="none" strike="noStrike">
                  <a:solidFill>
                    <a:srgbClr val="202923"/>
                  </a:solidFill>
                  <a:latin typeface="微软雅黑" panose="020B0503020204020204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F4星环保标准</a:t>
              </a:r>
              <a:endParaRPr lang="en-US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sp>
          <p:nvSpPr>
            <p:cNvPr id="73" name="AutoShape 11"/>
            <p:cNvSpPr/>
            <p:nvPr>
              <p:custDataLst>
                <p:tags r:id="rId30"/>
              </p:custDataLst>
            </p:nvPr>
          </p:nvSpPr>
          <p:spPr>
            <a:xfrm>
              <a:off x="5900" y="3500"/>
              <a:ext cx="3700" cy="19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08000"/>
                </a:lnSpc>
                <a:defRPr/>
              </a:pPr>
              <a:r>
                <a:rPr lang="en-US" sz="1000" b="0" i="0" u="none" strike="noStrike">
                  <a:solidFill>
                    <a:srgbClr val="202923"/>
                  </a:solidFill>
                  <a:latin typeface="微软雅黑" panose="020B0503020204020204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达到日本F4星最高环保等级，甲醛释放量远优于国内ENF级标准，从源头保障室内空气质量，母婴家庭优选。</a:t>
              </a:r>
              <a:endParaRPr lang="en-US" sz="10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sp>
          <p:nvSpPr>
            <p:cNvPr id="74" name="AutoShape 12"/>
            <p:cNvSpPr/>
            <p:nvPr>
              <p:custDataLst>
                <p:tags r:id="rId31"/>
              </p:custDataLst>
            </p:nvPr>
          </p:nvSpPr>
          <p:spPr>
            <a:xfrm>
              <a:off x="1200" y="5900"/>
              <a:ext cx="4200" cy="31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C8C8C8">
                  <a:alpha val="4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</a:p>
          </p:txBody>
        </p:sp>
        <p:pic>
          <p:nvPicPr>
            <p:cNvPr id="75" name="Picture 13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500" y="6200"/>
              <a:ext cx="440" cy="440"/>
            </a:xfrm>
            <a:prstGeom prst="rect">
              <a:avLst/>
            </a:prstGeom>
          </p:spPr>
        </p:pic>
        <p:sp>
          <p:nvSpPr>
            <p:cNvPr id="76" name="AutoShape 14"/>
            <p:cNvSpPr/>
            <p:nvPr>
              <p:custDataLst>
                <p:tags r:id="rId33"/>
              </p:custDataLst>
            </p:nvPr>
          </p:nvSpPr>
          <p:spPr>
            <a:xfrm>
              <a:off x="2040" y="6160"/>
              <a:ext cx="3300" cy="56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25000"/>
                </a:lnSpc>
                <a:defRPr/>
              </a:pPr>
              <a:r>
                <a:rPr lang="en-US" b="1" i="0" u="none" strike="noStrike">
                  <a:solidFill>
                    <a:srgbClr val="202923"/>
                  </a:solidFill>
                  <a:latin typeface="微软雅黑" panose="020B0503020204020204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质感与稳定并存</a:t>
              </a:r>
              <a:endParaRPr lang="en-US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sp>
          <p:nvSpPr>
            <p:cNvPr id="77" name="AutoShape 15"/>
            <p:cNvSpPr/>
            <p:nvPr>
              <p:custDataLst>
                <p:tags r:id="rId34"/>
              </p:custDataLst>
            </p:nvPr>
          </p:nvSpPr>
          <p:spPr>
            <a:xfrm>
              <a:off x="1500" y="6900"/>
              <a:ext cx="3700" cy="19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08000"/>
                </a:lnSpc>
                <a:defRPr/>
              </a:pPr>
              <a:r>
                <a:rPr lang="en-US" sz="1000" b="0" i="0" u="none" strike="noStrike">
                  <a:solidFill>
                    <a:srgbClr val="202923"/>
                  </a:solidFill>
                  <a:latin typeface="微软雅黑" panose="020B0503020204020204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饰面色彩纯正、纹理细腻高级，拥有W1000等经典爆款花色。板材物理性能优异，抗变形，完美适配激光封边。</a:t>
              </a:r>
              <a:endParaRPr lang="en-US" sz="10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sp>
          <p:nvSpPr>
            <p:cNvPr id="78" name="AutoShape 16"/>
            <p:cNvSpPr/>
            <p:nvPr>
              <p:custDataLst>
                <p:tags r:id="rId35"/>
              </p:custDataLst>
            </p:nvPr>
          </p:nvSpPr>
          <p:spPr>
            <a:xfrm>
              <a:off x="5600" y="5900"/>
              <a:ext cx="4200" cy="31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C8C8C8">
                  <a:alpha val="4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</a:p>
          </p:txBody>
        </p:sp>
        <p:pic>
          <p:nvPicPr>
            <p:cNvPr id="79" name="Picture 17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5900" y="6200"/>
              <a:ext cx="440" cy="440"/>
            </a:xfrm>
            <a:prstGeom prst="rect">
              <a:avLst/>
            </a:prstGeom>
          </p:spPr>
        </p:pic>
        <p:sp>
          <p:nvSpPr>
            <p:cNvPr id="80" name="AutoShape 18"/>
            <p:cNvSpPr/>
            <p:nvPr>
              <p:custDataLst>
                <p:tags r:id="rId39"/>
              </p:custDataLst>
            </p:nvPr>
          </p:nvSpPr>
          <p:spPr>
            <a:xfrm>
              <a:off x="6440" y="6160"/>
              <a:ext cx="3300" cy="56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25000"/>
                </a:lnSpc>
                <a:defRPr/>
              </a:pPr>
              <a:r>
                <a:rPr lang="en-US" b="1" i="0" u="none" strike="noStrike">
                  <a:solidFill>
                    <a:srgbClr val="202923"/>
                  </a:solidFill>
                  <a:latin typeface="微软雅黑" panose="020B0503020204020204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高定品质之选</a:t>
              </a:r>
              <a:endParaRPr lang="en-US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sp>
          <p:nvSpPr>
            <p:cNvPr id="81" name="AutoShape 19"/>
            <p:cNvSpPr/>
            <p:nvPr>
              <p:custDataLst>
                <p:tags r:id="rId40"/>
              </p:custDataLst>
            </p:nvPr>
          </p:nvSpPr>
          <p:spPr>
            <a:xfrm>
              <a:off x="5900" y="6900"/>
              <a:ext cx="3700" cy="19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08000"/>
                </a:lnSpc>
                <a:defRPr/>
              </a:pPr>
              <a:r>
                <a:rPr lang="en-US" sz="1000" b="0" i="0" u="none" strike="noStrike">
                  <a:solidFill>
                    <a:srgbClr val="202923"/>
                  </a:solidFill>
                  <a:latin typeface="微软雅黑" panose="020B0503020204020204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专为追求极致颜值与生活品质的人群打造，是极简现代、轻奢风格的理想搭配，适合预算充足的全屋定制。</a:t>
              </a:r>
              <a:endParaRPr lang="en-US" sz="10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</p:grpSp>
      <p:sp>
        <p:nvSpPr>
          <p:cNvPr id="82" name="AutoShape 4"/>
          <p:cNvSpPr/>
          <p:nvPr>
            <p:custDataLst>
              <p:tags r:id="rId41"/>
            </p:custDataLst>
          </p:nvPr>
        </p:nvSpPr>
        <p:spPr>
          <a:xfrm>
            <a:off x="8117205" y="2966720"/>
            <a:ext cx="1863725" cy="155702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3" name="Picture 5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0555" y="3117215"/>
            <a:ext cx="194945" cy="220980"/>
          </a:xfrm>
          <a:prstGeom prst="rect">
            <a:avLst/>
          </a:prstGeom>
        </p:spPr>
      </p:pic>
      <p:sp>
        <p:nvSpPr>
          <p:cNvPr id="84" name="AutoShape 6"/>
          <p:cNvSpPr/>
          <p:nvPr>
            <p:custDataLst>
              <p:tags r:id="rId43"/>
            </p:custDataLst>
          </p:nvPr>
        </p:nvSpPr>
        <p:spPr>
          <a:xfrm>
            <a:off x="8489950" y="3097530"/>
            <a:ext cx="1464310" cy="2813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顶级肤感</a:t>
            </a:r>
            <a:endParaRPr lang="en-US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5" name="AutoShape 7"/>
          <p:cNvSpPr/>
          <p:nvPr>
            <p:custDataLst>
              <p:tags r:id="rId44"/>
            </p:custDataLst>
          </p:nvPr>
        </p:nvSpPr>
        <p:spPr>
          <a:xfrm>
            <a:off x="8250555" y="3469005"/>
            <a:ext cx="1642110" cy="9544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0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以极致的哑光与亲肤触感著称，饰面耐刮耐磨，色彩饱和度高，视觉高级。</a:t>
            </a:r>
            <a:endParaRPr lang="en-US" sz="10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6" name="AutoShape 8"/>
          <p:cNvSpPr/>
          <p:nvPr>
            <p:custDataLst>
              <p:tags r:id="rId45"/>
            </p:custDataLst>
          </p:nvPr>
        </p:nvSpPr>
        <p:spPr>
          <a:xfrm>
            <a:off x="10069830" y="2966720"/>
            <a:ext cx="1863725" cy="155702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7" name="Picture 9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03180" y="3117215"/>
            <a:ext cx="194945" cy="220980"/>
          </a:xfrm>
          <a:prstGeom prst="rect">
            <a:avLst/>
          </a:prstGeom>
        </p:spPr>
      </p:pic>
      <p:sp>
        <p:nvSpPr>
          <p:cNvPr id="88" name="AutoShape 10"/>
          <p:cNvSpPr/>
          <p:nvPr>
            <p:custDataLst>
              <p:tags r:id="rId47"/>
            </p:custDataLst>
          </p:nvPr>
        </p:nvSpPr>
        <p:spPr>
          <a:xfrm>
            <a:off x="10442575" y="3097530"/>
            <a:ext cx="1464310" cy="2813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高端定制</a:t>
            </a:r>
            <a:endParaRPr lang="en-US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9" name="AutoShape 11"/>
          <p:cNvSpPr/>
          <p:nvPr>
            <p:custDataLst>
              <p:tags r:id="rId48"/>
            </p:custDataLst>
          </p:nvPr>
        </p:nvSpPr>
        <p:spPr>
          <a:xfrm>
            <a:off x="10203180" y="3469005"/>
            <a:ext cx="1642110" cy="9544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0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豪宅与高端项目的御用选择，拥有独家研发的小众花色，设计感极强。</a:t>
            </a:r>
            <a:endParaRPr lang="en-US" sz="10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0" name="AutoShape 12"/>
          <p:cNvSpPr/>
          <p:nvPr>
            <p:custDataLst>
              <p:tags r:id="rId49"/>
            </p:custDataLst>
          </p:nvPr>
        </p:nvSpPr>
        <p:spPr>
          <a:xfrm>
            <a:off x="8117205" y="4674235"/>
            <a:ext cx="1863725" cy="155702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1" name="Picture 13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250555" y="4824730"/>
            <a:ext cx="194945" cy="220980"/>
          </a:xfrm>
          <a:prstGeom prst="rect">
            <a:avLst/>
          </a:prstGeom>
        </p:spPr>
      </p:pic>
      <p:sp>
        <p:nvSpPr>
          <p:cNvPr id="92" name="AutoShape 14"/>
          <p:cNvSpPr/>
          <p:nvPr>
            <p:custDataLst>
              <p:tags r:id="rId51"/>
            </p:custDataLst>
          </p:nvPr>
        </p:nvSpPr>
        <p:spPr>
          <a:xfrm>
            <a:off x="8489950" y="4805045"/>
            <a:ext cx="1464310" cy="2813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尊贵之选</a:t>
            </a:r>
            <a:endParaRPr lang="en-US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3" name="AutoShape 15"/>
          <p:cNvSpPr/>
          <p:nvPr>
            <p:custDataLst>
              <p:tags r:id="rId52"/>
            </p:custDataLst>
          </p:nvPr>
        </p:nvSpPr>
        <p:spPr>
          <a:xfrm>
            <a:off x="8250555" y="5176520"/>
            <a:ext cx="1642110" cy="9544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0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品质与颜值无可挑剔，价格相对较高，适合预算充足、追求极致生活品质的用户。</a:t>
            </a:r>
            <a:endParaRPr lang="en-US" sz="10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97"/>
          <p:cNvSpPr txBox="1"/>
          <p:nvPr/>
        </p:nvSpPr>
        <p:spPr>
          <a:xfrm>
            <a:off x="10806500" y="6570000"/>
            <a:ext cx="317500" cy="2298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</a:t>
            </a:r>
            <a:r>
              <a:rPr lang="en-US" sz="900" b="0">
                <a:solidFill>
                  <a:srgbClr val="6A716D"/>
                </a:solidFill>
                <a:latin typeface="微软雅黑" panose="020B0503020204020204" charset="-122"/>
              </a:rPr>
              <a:t>1</a:t>
            </a:r>
            <a:endParaRPr lang="en-US"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核心参数与工艺对比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762000"/>
          </a:xfrm>
          <a:prstGeom prst="roundRect">
            <a:avLst>
              <a:gd name="adj" fmla="val 0"/>
            </a:avLst>
          </a:prstGeom>
          <a:solidFill>
            <a:srgbClr val="C0A062">
              <a:alpha val="15000"/>
            </a:srgbClr>
          </a:solidFill>
          <a:ln w="12700" cap="flat" cmpd="sng">
            <a:solidFill>
              <a:srgbClr val="C0A062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889000" y="1676400"/>
            <a:ext cx="501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好风景E0级香杉实木板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｜ 顶级标准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6159500" y="1524000"/>
            <a:ext cx="5270500" cy="762000"/>
          </a:xfrm>
          <a:prstGeom prst="roundRect">
            <a:avLst>
              <a:gd name="adj" fmla="val 0"/>
            </a:avLst>
          </a:prstGeom>
          <a:solidFill>
            <a:srgbClr val="C8C8C8">
              <a:alpha val="15000"/>
            </a:srgbClr>
          </a:solidFill>
          <a:ln w="12700" cap="flat" cmpd="sng">
            <a:solidFill>
              <a:srgbClr val="C8C8C8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6286500" y="1676400"/>
            <a:ext cx="501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市面普通香杉板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｜ 通用标准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2540000"/>
            <a:ext cx="5270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889000" y="2641600"/>
            <a:ext cx="5016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🌳 环保天花板：ENF级无醛标准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甲醛释放≤0.025mg/m³，采用无醛生物胶粘合，从源头杜绝化学污染，更适合儿童房与敏感人群。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159500" y="2540000"/>
            <a:ext cx="5270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286500" y="2641600"/>
            <a:ext cx="5016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基础底线：E1级或无明确等级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甲醛释放约0.10-0.124mg/m³，多使用普通白乳胶或脲醛胶，仅满足基础使用，长期可能有异味。</a:t>
            </a:r>
            <a:endParaRPr lang="en-US" sz="1300" b="0" i="0" u="none" strike="noStrike">
              <a:solidFill>
                <a:srgbClr val="77777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3619500"/>
            <a:ext cx="5270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89000" y="3721100"/>
            <a:ext cx="5016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🏗️ 强悍耐用：静曲≥31.0MPa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握钉力正面≥1520N，经深度碳化防潮处理，耐潮抗湿，结构稳固，无惧频繁拆装与重物承载。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159500" y="3619500"/>
            <a:ext cx="5270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286500" y="3721100"/>
            <a:ext cx="5016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📉 性能一般：静曲≥20.0MPa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握钉力仅约800-1000N，无专业防潮处理，遇湿易膨胀变形，长期使用易出现松动与结构不稳。</a:t>
            </a:r>
            <a:endParaRPr lang="en-US" sz="1300" b="0" i="0" u="none" strike="noStrike">
              <a:solidFill>
                <a:srgbClr val="77777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2000" y="4699000"/>
            <a:ext cx="5270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89000" y="4800600"/>
            <a:ext cx="5016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🔒 恒久稳定：精密指接工艺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有效分散木材内应力，克服天然木材热胀冷缩缺陷，久用不开裂、不变形，使用寿命长达15年+。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159500" y="4699000"/>
            <a:ext cx="5270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286500" y="4800600"/>
            <a:ext cx="5016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📉 易损隐患：简单直接拼接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无特殊应力消解工艺，受环境温湿度影响大，极易出现板面翘曲、接缝开裂，售后返修率较高。</a:t>
            </a:r>
            <a:endParaRPr lang="en-US" sz="1300" b="0" i="0" u="none" strike="noStrike">
              <a:solidFill>
                <a:srgbClr val="77777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62000" y="5867400"/>
            <a:ext cx="10668000" cy="457200"/>
          </a:xfrm>
          <a:prstGeom prst="roundRect">
            <a:avLst>
              <a:gd name="adj" fmla="val 0"/>
            </a:avLst>
          </a:prstGeom>
          <a:solidFill>
            <a:srgbClr val="C0A062">
              <a:alpha val="10000"/>
            </a:srgbClr>
          </a:solidFill>
          <a:ln w="12700" cap="flat" cmpd="sng">
            <a:solidFill>
              <a:srgbClr val="C0A06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89000" y="5969000"/>
            <a:ext cx="10414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核心结论：好风景香杉实木板在环保等级、物理强度及抗变形工艺上实现了对普通板材的全面超越，是品质家居的优选。</a:t>
            </a:r>
            <a:endParaRPr lang="en-US" sz="1100"/>
          </a:p>
        </p:txBody>
      </p:sp>
      <p:pic>
        <p:nvPicPr>
          <p:cNvPr id="37" name="Picture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0055" y="2686050"/>
            <a:ext cx="304800" cy="304800"/>
          </a:xfrm>
          <a:prstGeom prst="rect">
            <a:avLst/>
          </a:prstGeom>
        </p:spPr>
      </p:pic>
      <p:pic>
        <p:nvPicPr>
          <p:cNvPr id="22" name="Picture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0055" y="3725545"/>
            <a:ext cx="304800" cy="304800"/>
          </a:xfrm>
          <a:prstGeom prst="rect">
            <a:avLst/>
          </a:prstGeom>
        </p:spPr>
      </p:pic>
      <p:pic>
        <p:nvPicPr>
          <p:cNvPr id="23" name="Picture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0055" y="4847590"/>
            <a:ext cx="304800" cy="3048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19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6269355" y="4074795"/>
            <a:ext cx="5838825" cy="26809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303530" y="4074795"/>
            <a:ext cx="5838825" cy="26809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6269355" y="821055"/>
            <a:ext cx="5838825" cy="3176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4" name="矩形 93"/>
          <p:cNvSpPr/>
          <p:nvPr/>
        </p:nvSpPr>
        <p:spPr>
          <a:xfrm>
            <a:off x="303530" y="800735"/>
            <a:ext cx="5838825" cy="3176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AutoShape 4"/>
          <p:cNvSpPr/>
          <p:nvPr/>
        </p:nvSpPr>
        <p:spPr>
          <a:xfrm>
            <a:off x="1139825" y="800735"/>
            <a:ext cx="2271395" cy="4044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国产</a:t>
            </a:r>
            <a:r>
              <a:rPr lang="zh-CN" alt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一线</a:t>
            </a:r>
            <a:endParaRPr lang="zh-CN" altLang="en-US" sz="20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5" name="AutoShape 4"/>
          <p:cNvSpPr/>
          <p:nvPr/>
        </p:nvSpPr>
        <p:spPr>
          <a:xfrm>
            <a:off x="650240" y="1233170"/>
            <a:ext cx="1799590" cy="5480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1、万华禾香板</a:t>
            </a:r>
            <a:endParaRPr lang="en-US" sz="20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6" name="图片 35" descr="dde0027b-9a15-45a4-b511-08aeef0c8f9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105" y="1781175"/>
            <a:ext cx="2701925" cy="493395"/>
          </a:xfrm>
          <a:prstGeom prst="rect">
            <a:avLst/>
          </a:prstGeom>
        </p:spPr>
      </p:pic>
      <p:sp>
        <p:nvSpPr>
          <p:cNvPr id="38" name="AutoShape 4"/>
          <p:cNvSpPr/>
          <p:nvPr/>
        </p:nvSpPr>
        <p:spPr>
          <a:xfrm>
            <a:off x="650240" y="3997325"/>
            <a:ext cx="2757805" cy="539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鲁丽欧松板</a:t>
            </a:r>
            <a:endParaRPr lang="en-US" sz="20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9" name="AutoShape 4"/>
          <p:cNvSpPr/>
          <p:nvPr/>
        </p:nvSpPr>
        <p:spPr>
          <a:xfrm>
            <a:off x="502920" y="5372735"/>
            <a:ext cx="5766435" cy="10261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08000"/>
              </a:lnSpc>
              <a:buSzTx/>
              <a:defRPr/>
            </a:pPr>
            <a:r>
              <a:rPr 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采用MDI无醛胶，达到ENF级环保标准。</a:t>
            </a:r>
            <a:endParaRPr lang="en-US" sz="1200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08000"/>
              </a:lnSpc>
              <a:buSzTx/>
              <a:defRPr/>
            </a:pPr>
            <a:r>
              <a:rPr 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其握钉力与抗变形能力在国产板材中处于顶尖水平，结构纵横稳定，是打造一门到顶超高柜门的首选基材。</a:t>
            </a:r>
            <a:endParaRPr lang="en-US" sz="1200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08000"/>
              </a:lnSpc>
              <a:buSzTx/>
              <a:defRPr/>
            </a:pPr>
            <a:r>
              <a:rPr 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纵横交错的木片结构，使得板材具备良好的抗变形能力和较高强度</a:t>
            </a:r>
            <a:endParaRPr lang="en-US" sz="1200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0" name="AutoShape 4"/>
          <p:cNvSpPr/>
          <p:nvPr/>
        </p:nvSpPr>
        <p:spPr>
          <a:xfrm>
            <a:off x="6842125" y="1233170"/>
            <a:ext cx="1795145" cy="4775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、福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</a:t>
            </a:r>
            <a:endParaRPr lang="en-US" sz="20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1" name="Picture 15"/>
          <p:cNvPicPr>
            <a:picLocks noChangeAspect="1"/>
          </p:cNvPicPr>
          <p:nvPr/>
        </p:nvPicPr>
        <p:blipFill>
          <a:blip r:embed="rId2"/>
          <a:srcRect t="32568" b="26359"/>
          <a:stretch>
            <a:fillRect/>
          </a:stretch>
        </p:blipFill>
        <p:spPr>
          <a:xfrm>
            <a:off x="7065645" y="1710690"/>
            <a:ext cx="2455545" cy="57467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4"/>
          <p:cNvSpPr/>
          <p:nvPr/>
        </p:nvSpPr>
        <p:spPr>
          <a:xfrm>
            <a:off x="6842125" y="4074795"/>
            <a:ext cx="1671320" cy="3981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兔宝宝</a:t>
            </a:r>
            <a:endParaRPr lang="en-US" sz="20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8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312" r="312" b="33700"/>
          <a:stretch>
            <a:fillRect/>
          </a:stretch>
        </p:blipFill>
        <p:spPr>
          <a:xfrm>
            <a:off x="7290435" y="4550410"/>
            <a:ext cx="1459865" cy="60515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8"/>
          <p:cNvSpPr/>
          <p:nvPr/>
        </p:nvSpPr>
        <p:spPr>
          <a:xfrm>
            <a:off x="650240" y="2366010"/>
            <a:ext cx="37973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无醛环保标杆 · 标配ENF级标准</a:t>
            </a:r>
            <a:endParaRPr lang="en-US" sz="16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9"/>
          <p:cNvSpPr/>
          <p:nvPr/>
        </p:nvSpPr>
        <p:spPr>
          <a:xfrm>
            <a:off x="650240" y="2761615"/>
            <a:ext cx="673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以农作物秸秆纤维为原料，采用</a:t>
            </a:r>
            <a:r>
              <a:rPr lang="en-US" sz="1200" b="1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MDI无醛生态胶</a:t>
            </a:r>
            <a:r>
              <a:rPr 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粘合，实现真正的零甲醛添加。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无刺鼻异味，是儿童房、卧室等敏感空间的环保首选。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3" name="图片 22" descr="fil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105" y="4621530"/>
            <a:ext cx="2146300" cy="622300"/>
          </a:xfrm>
          <a:prstGeom prst="rect">
            <a:avLst/>
          </a:prstGeom>
        </p:spPr>
      </p:pic>
      <p:sp>
        <p:nvSpPr>
          <p:cNvPr id="24" name="AutoShape 19"/>
          <p:cNvSpPr/>
          <p:nvPr/>
        </p:nvSpPr>
        <p:spPr>
          <a:xfrm>
            <a:off x="6957695" y="2221230"/>
            <a:ext cx="4093845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ENF+F4 双标认证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精板基材，环保等级达到国际严苛标准，无醛添加，适合对环保要求极高的家庭。</a:t>
            </a:r>
            <a:endParaRPr lang="en-US" sz="12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23"/>
          <p:cNvSpPr/>
          <p:nvPr/>
        </p:nvSpPr>
        <p:spPr>
          <a:xfrm>
            <a:off x="6957695" y="2955925"/>
            <a:ext cx="501396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高密度强稳定性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板材密度高，内结合强度优异，抗变形能力强，长期使用不开裂、不变形。</a:t>
            </a:r>
            <a:endParaRPr lang="en-US" sz="12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AutoShape 9"/>
          <p:cNvSpPr/>
          <p:nvPr/>
        </p:nvSpPr>
        <p:spPr>
          <a:xfrm>
            <a:off x="650240" y="3312795"/>
            <a:ext cx="673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zh-CN" alt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万华禾香板的防水性能也是极好的，其吸水 膨胀率 仅有5%，</a:t>
            </a:r>
            <a:endParaRPr lang="zh-CN" alt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zh-CN" alt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在遇水受潮时还能够保持自身的稳定性，不会发生 分解反应。</a:t>
            </a:r>
            <a:endParaRPr lang="zh-CN" alt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9" name="AutoShape 8"/>
          <p:cNvSpPr/>
          <p:nvPr>
            <p:custDataLst>
              <p:tags r:id="rId6"/>
            </p:custDataLst>
          </p:nvPr>
        </p:nvSpPr>
        <p:spPr>
          <a:xfrm>
            <a:off x="6957695" y="4932680"/>
            <a:ext cx="4699635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全品类覆盖：</a:t>
            </a: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颗粒板、欧松板、生态板等全系产品，ENF/E0级环保标准一应俱全，满足多样需求。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国民首选：</a:t>
            </a: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品牌知名度高，花色款式丰富，售后体系完善，是家装通用性最强的国民品牌。</a:t>
            </a:r>
            <a:endParaRPr lang="en-US" sz="12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0" name="AutoShape 3"/>
          <p:cNvSpPr/>
          <p:nvPr/>
        </p:nvSpPr>
        <p:spPr>
          <a:xfrm>
            <a:off x="2267195" y="60557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定制家具常用板材</a:t>
            </a:r>
            <a:r>
              <a:rPr lang="zh-CN" alt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endParaRPr lang="zh-CN" altLang="en-US" sz="32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536820" y="68718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TextBox 97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02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/>
        </p:nvSpPr>
        <p:spPr>
          <a:xfrm>
            <a:off x="6134100" y="4356735"/>
            <a:ext cx="5838825" cy="1930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6134100" y="2651125"/>
            <a:ext cx="5838825" cy="15538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6134100" y="1282700"/>
            <a:ext cx="5838825" cy="1231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168275" y="3543935"/>
            <a:ext cx="5838825" cy="2736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4" name="矩形 93"/>
          <p:cNvSpPr/>
          <p:nvPr/>
        </p:nvSpPr>
        <p:spPr>
          <a:xfrm>
            <a:off x="168275" y="1410335"/>
            <a:ext cx="5838825" cy="1996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AutoShape 4"/>
          <p:cNvSpPr/>
          <p:nvPr/>
        </p:nvSpPr>
        <p:spPr>
          <a:xfrm>
            <a:off x="786765" y="1466850"/>
            <a:ext cx="2564130" cy="3917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</a:t>
            </a:r>
            <a:r>
              <a:rPr lang="zh-CN" alt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、莫干山</a:t>
            </a:r>
            <a:endParaRPr lang="zh-CN" altLang="en-US" sz="20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3" name="图片 12" descr="72f3ee7efe2c42016794c5d1e71538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1465" y="1955165"/>
            <a:ext cx="1358265" cy="557530"/>
          </a:xfrm>
          <a:prstGeom prst="rect">
            <a:avLst/>
          </a:prstGeom>
        </p:spPr>
      </p:pic>
      <p:sp>
        <p:nvSpPr>
          <p:cNvPr id="14" name="AutoShape 4"/>
          <p:cNvSpPr/>
          <p:nvPr/>
        </p:nvSpPr>
        <p:spPr>
          <a:xfrm>
            <a:off x="574675" y="2650490"/>
            <a:ext cx="5716905" cy="7562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深耕板材行业多年，多层实木板工艺成熟，是业内公认的品质标杆。</a:t>
            </a:r>
            <a:endParaRPr lang="en-US" sz="1200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sz="12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防水防潮能力强，是厨房橱柜、卫生间浴室柜等潮湿环境的最佳选择。</a:t>
            </a:r>
            <a:endParaRPr lang="en-US" sz="12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endParaRPr lang="en-US" altLang="en-US" sz="12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4"/>
          <p:cNvSpPr/>
          <p:nvPr/>
        </p:nvSpPr>
        <p:spPr>
          <a:xfrm>
            <a:off x="786765" y="3971925"/>
            <a:ext cx="2266950" cy="4635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大王椰</a:t>
            </a:r>
            <a:endParaRPr lang="en-US" sz="20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6" name="Picture 5"/>
          <p:cNvPicPr>
            <a:picLocks noChangeAspect="1"/>
          </p:cNvPicPr>
          <p:nvPr/>
        </p:nvPicPr>
        <p:blipFill>
          <a:blip r:embed="rId2"/>
          <a:srcRect l="28812" t="38510" r="25906" b="39744"/>
          <a:stretch>
            <a:fillRect/>
          </a:stretch>
        </p:blipFill>
        <p:spPr>
          <a:xfrm>
            <a:off x="1560195" y="4552950"/>
            <a:ext cx="1661160" cy="44958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7" name="AutoShape 4"/>
          <p:cNvSpPr/>
          <p:nvPr/>
        </p:nvSpPr>
        <p:spPr>
          <a:xfrm>
            <a:off x="6476365" y="2717800"/>
            <a:ext cx="1492250" cy="577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亚</a:t>
            </a:r>
            <a:endParaRPr lang="en-US" sz="20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4"/>
          <p:cNvSpPr/>
          <p:nvPr/>
        </p:nvSpPr>
        <p:spPr>
          <a:xfrm>
            <a:off x="574675" y="5293360"/>
            <a:ext cx="4784090" cy="7562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全系列可达 </a:t>
            </a:r>
            <a:r>
              <a:rPr lang="en-US" altLang="zh-CN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ENF </a:t>
            </a:r>
            <a:r>
              <a:rPr lang="zh-CN" alt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环保等级，自带净醛、抗菌、防霉多功能，功能性板材技术储备充足。</a:t>
            </a:r>
            <a:endParaRPr lang="zh-CN" altLang="en-US" sz="1200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zh-CN" alt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采用航天双‑</a:t>
            </a:r>
            <a:r>
              <a:rPr lang="en-US" altLang="zh-CN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 </a:t>
            </a:r>
            <a:r>
              <a:rPr lang="zh-CN" alt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加固结构，原木原料严苛筛选，板材防潮抗变形、握钉力出色，柜门一门到顶稳定性出众</a:t>
            </a:r>
            <a:endParaRPr lang="zh-CN" altLang="en-US" sz="1200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4"/>
          <p:cNvSpPr/>
          <p:nvPr/>
        </p:nvSpPr>
        <p:spPr>
          <a:xfrm>
            <a:off x="6476365" y="4362450"/>
            <a:ext cx="2959100" cy="7562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9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水性科天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endParaRPr lang="en-US" sz="20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4"/>
          <p:cNvSpPr/>
          <p:nvPr/>
        </p:nvSpPr>
        <p:spPr>
          <a:xfrm>
            <a:off x="6476365" y="3350895"/>
            <a:ext cx="4784090" cy="7562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zh-CN" alt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国内首批规模化人造板企业，基材扎实稳定，性价比突出，是工装项目与刚需家装的经典之选。</a:t>
            </a:r>
            <a:endParaRPr lang="zh-CN" altLang="en-US" sz="1200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25000"/>
              </a:lnSpc>
              <a:buSzTx/>
              <a:defRPr/>
            </a:pPr>
            <a:r>
              <a:rPr lang="zh-CN" alt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全系覆盖E0/ENF级环保标准，花色以经典百搭款为主，在实用性与耐用性上表现均衡，市场口碑经久不衰。</a:t>
            </a:r>
            <a:endParaRPr lang="zh-CN" altLang="en-US" sz="1200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1" name="Picture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18500" t="30167" r="15083" b="21292"/>
          <a:stretch>
            <a:fillRect/>
          </a:stretch>
        </p:blipFill>
        <p:spPr>
          <a:xfrm>
            <a:off x="7385685" y="4918710"/>
            <a:ext cx="1012190" cy="73977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2" name="AutoShape 4"/>
          <p:cNvSpPr/>
          <p:nvPr/>
        </p:nvSpPr>
        <p:spPr>
          <a:xfrm>
            <a:off x="6476365" y="5530850"/>
            <a:ext cx="5379720" cy="7562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zh-CN" alt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专注无毒家装材料，核心技术为水性高分子胶黏剂。</a:t>
            </a:r>
            <a:endParaRPr lang="zh-CN" altLang="en-US" sz="1200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25000"/>
              </a:lnSpc>
              <a:buSzTx/>
              <a:defRPr/>
            </a:pPr>
            <a:r>
              <a:rPr lang="zh-CN" altLang="en-US" sz="12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主打“无醛添加”标准，达到母婴级安全认证，从源头杜绝有害化学物质挥发。</a:t>
            </a:r>
            <a:endParaRPr lang="zh-CN" altLang="en-US" sz="1200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4" name="Picture 10"/>
          <p:cNvPicPr>
            <a:picLocks noChangeAspect="1"/>
          </p:cNvPicPr>
          <p:nvPr/>
        </p:nvPicPr>
        <p:blipFill>
          <a:blip r:embed="rId5"/>
          <a:srcRect l="29" t="26575" r="29" b="26575"/>
          <a:stretch>
            <a:fillRect/>
          </a:stretch>
        </p:blipFill>
        <p:spPr>
          <a:xfrm>
            <a:off x="7669530" y="2823210"/>
            <a:ext cx="1651000" cy="43434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6" name="AutoShape 4"/>
          <p:cNvSpPr/>
          <p:nvPr/>
        </p:nvSpPr>
        <p:spPr>
          <a:xfrm>
            <a:off x="6426835" y="1282700"/>
            <a:ext cx="2617470" cy="4349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千年舟</a:t>
            </a:r>
            <a:endParaRPr lang="en-US" sz="2000" b="1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7" name="Picture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28832" b="23794"/>
          <a:stretch>
            <a:fillRect/>
          </a:stretch>
        </p:blipFill>
        <p:spPr>
          <a:xfrm>
            <a:off x="7757160" y="1351280"/>
            <a:ext cx="1141095" cy="38227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8" name="AutoShape 4"/>
          <p:cNvSpPr/>
          <p:nvPr/>
        </p:nvSpPr>
        <p:spPr>
          <a:xfrm>
            <a:off x="6476365" y="1644015"/>
            <a:ext cx="4904105" cy="8623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2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以多层实木板与OSB欧松板为核心优势，品控稳定，物理性能出色。</a:t>
            </a:r>
            <a:endParaRPr lang="en-US" sz="1200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25000"/>
              </a:lnSpc>
              <a:buSzTx/>
              <a:defRPr/>
            </a:pPr>
            <a:r>
              <a:rPr lang="en-US" sz="12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板材防潮性能优异，尤其适配南方潮湿气候，兼顾高性价比与高品质。</a:t>
            </a:r>
            <a:endParaRPr lang="en-US" sz="1200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25000"/>
              </a:lnSpc>
              <a:buSzTx/>
              <a:defRPr/>
            </a:pPr>
            <a:endParaRPr lang="en-US" sz="1200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TextBox 97"/>
          <p:cNvSpPr txBox="1"/>
          <p:nvPr/>
        </p:nvSpPr>
        <p:spPr>
          <a:xfrm>
            <a:off x="111564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03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33" name="AutoShape 4"/>
          <p:cNvSpPr/>
          <p:nvPr/>
        </p:nvSpPr>
        <p:spPr>
          <a:xfrm>
            <a:off x="1139825" y="800735"/>
            <a:ext cx="2271395" cy="4044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国产</a:t>
            </a:r>
            <a:r>
              <a:rPr lang="zh-CN" alt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一线</a:t>
            </a:r>
            <a:endParaRPr lang="zh-CN" altLang="en-US" sz="20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0" name="AutoShape 3"/>
          <p:cNvSpPr/>
          <p:nvPr/>
        </p:nvSpPr>
        <p:spPr>
          <a:xfrm>
            <a:off x="2267195" y="60557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定制家具常用板材</a:t>
            </a:r>
            <a:r>
              <a:rPr lang="zh-CN" alt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</a:t>
            </a:r>
            <a:endParaRPr lang="zh-CN" altLang="en-US" sz="32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239395" y="558800"/>
            <a:ext cx="3515995" cy="4362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</a:t>
            </a:r>
            <a:r>
              <a:rPr lang="zh-CN" alt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6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欧松板 (OSB - 定向结构刨花板)</a:t>
            </a:r>
            <a:endParaRPr lang="en-US" sz="1600" b="1" i="0" u="none" strike="noStrike">
              <a:solidFill>
                <a:srgbClr val="42424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40335" y="843915"/>
            <a:ext cx="4053840" cy="18808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采用天然原木切削成大片刨花，经定向铺装后使用无醛MDI胶高温热压成型，从源头保障环保与品质。</a:t>
            </a:r>
            <a:endParaRPr lang="en-US" sz="1000" b="0" i="0" u="none" strike="noStrike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•结构稳定抗变形，握钉力强；防潮性能优于颗粒板，且MDI胶的使用使其甲醛释放量极低。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•由天然原木切削成大片刨花，经定向铺装与高温高压压制而成，其独特的结构赋予了板材极佳的物理性能。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endParaRPr lang="en-US" sz="1000" b="0" i="0" u="none" strike="noStrike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239395" y="2189480"/>
            <a:ext cx="3954145" cy="7016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广泛应用于定制家具的柜体与柜门制作，尤其适合厨房、卫生间等潮湿环境，也常用于室内装修的基层衬板。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3"/>
          <p:cNvSpPr/>
          <p:nvPr/>
        </p:nvSpPr>
        <p:spPr>
          <a:xfrm>
            <a:off x="4054720" y="212505"/>
            <a:ext cx="10972800" cy="5200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定制家具常用板材</a:t>
            </a:r>
            <a:r>
              <a:rPr lang="zh-CN" alt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基材</a:t>
            </a:r>
            <a:endParaRPr lang="zh-CN" altLang="en-US" sz="28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6"/>
          <p:cNvSpPr/>
          <p:nvPr/>
        </p:nvSpPr>
        <p:spPr>
          <a:xfrm>
            <a:off x="4588510" y="610235"/>
            <a:ext cx="2413000" cy="3289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颗粒板</a:t>
            </a:r>
            <a:endParaRPr lang="en-US" sz="1600" b="1">
              <a:solidFill>
                <a:srgbClr val="42424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</p:txBody>
      </p:sp>
      <p:sp>
        <p:nvSpPr>
          <p:cNvPr id="23" name="AutoShape 6"/>
          <p:cNvSpPr/>
          <p:nvPr/>
        </p:nvSpPr>
        <p:spPr>
          <a:xfrm>
            <a:off x="4588510" y="869315"/>
            <a:ext cx="3279775" cy="13036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由木材碎料高温高压压制而成，是目前全屋定制市场中最主流的基础板材之一。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•表面平整度极佳，是定制平板柜门的理想基材；价格亲民，性价比出众；物理结构稳定，不易变形开裂。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3"/>
          <p:cNvSpPr/>
          <p:nvPr/>
        </p:nvSpPr>
        <p:spPr>
          <a:xfrm>
            <a:off x="8491855" y="501015"/>
            <a:ext cx="2517775" cy="4940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禾香板 (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秸秆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颗粒板)</a:t>
            </a:r>
            <a:endParaRPr lang="en-US" sz="1600" b="1">
              <a:solidFill>
                <a:srgbClr val="42424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3"/>
          <p:cNvSpPr/>
          <p:nvPr/>
        </p:nvSpPr>
        <p:spPr>
          <a:xfrm>
            <a:off x="239395" y="2964180"/>
            <a:ext cx="2665730" cy="3987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多层实木板 </a:t>
            </a:r>
            <a:endParaRPr lang="en-US" sz="1600" b="1">
              <a:solidFill>
                <a:srgbClr val="42424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9"/>
          <p:cNvSpPr/>
          <p:nvPr/>
        </p:nvSpPr>
        <p:spPr>
          <a:xfrm>
            <a:off x="239395" y="3407410"/>
            <a:ext cx="3954780" cy="7670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防潮性极佳，无惧潮湿环境</a:t>
            </a:r>
            <a:br>
              <a:rPr lang="en-US" sz="1000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结构致密，握钉力与承重力强</a:t>
            </a:r>
            <a:br>
              <a:rPr lang="en-US" sz="1000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层压结构稳定，物理变形率极低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7" name="AutoShape 3"/>
          <p:cNvSpPr/>
          <p:nvPr/>
        </p:nvSpPr>
        <p:spPr>
          <a:xfrm>
            <a:off x="4588510" y="2847340"/>
            <a:ext cx="2875915" cy="5537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生态板 </a:t>
            </a:r>
            <a:endParaRPr lang="en-US" sz="1600" b="1">
              <a:solidFill>
                <a:srgbClr val="42424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AutoShape 3"/>
          <p:cNvSpPr/>
          <p:nvPr/>
        </p:nvSpPr>
        <p:spPr>
          <a:xfrm>
            <a:off x="8491855" y="2929255"/>
            <a:ext cx="1552575" cy="4781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密度板</a:t>
            </a:r>
            <a:endParaRPr lang="en-US" sz="1600" b="1">
              <a:solidFill>
                <a:srgbClr val="42424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9" name="AutoShape 5"/>
          <p:cNvSpPr/>
          <p:nvPr>
            <p:custDataLst>
              <p:tags r:id="rId1"/>
            </p:custDataLst>
          </p:nvPr>
        </p:nvSpPr>
        <p:spPr>
          <a:xfrm>
            <a:off x="239395" y="4932045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竹香板</a:t>
            </a:r>
            <a:endParaRPr lang="en-US" sz="1600" b="1">
              <a:solidFill>
                <a:srgbClr val="42424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0" name="AutoShape 10"/>
          <p:cNvSpPr/>
          <p:nvPr>
            <p:custDataLst>
              <p:tags r:id="rId2"/>
            </p:custDataLst>
          </p:nvPr>
        </p:nvSpPr>
        <p:spPr>
          <a:xfrm>
            <a:off x="4659630" y="488188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铝蜂窝板</a:t>
            </a:r>
            <a:endParaRPr lang="en-US" sz="1600" b="1">
              <a:solidFill>
                <a:srgbClr val="42424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1" name="AutoShape 3"/>
          <p:cNvSpPr/>
          <p:nvPr/>
        </p:nvSpPr>
        <p:spPr>
          <a:xfrm>
            <a:off x="8491855" y="4726940"/>
            <a:ext cx="259016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9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海洋板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</a:t>
            </a:r>
            <a:r>
              <a:rPr 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船用防水胶合板</a:t>
            </a:r>
            <a:r>
              <a:rPr lang="zh-CN" altLang="en-US" sz="16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</a:t>
            </a:r>
            <a:endParaRPr lang="zh-CN" altLang="en-US" sz="1600" b="1">
              <a:solidFill>
                <a:srgbClr val="42424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3" name="AutoShape 15"/>
          <p:cNvSpPr/>
          <p:nvPr/>
        </p:nvSpPr>
        <p:spPr>
          <a:xfrm>
            <a:off x="4588510" y="2104390"/>
            <a:ext cx="3344545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17000"/>
              </a:lnSpc>
              <a:buSzTx/>
              <a:defRPr/>
            </a:pPr>
            <a:r>
              <a:rPr lang="en-US" sz="1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en-US" sz="1000" b="1">
              <a:solidFill>
                <a:srgbClr val="A1887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推荐用于卧室衣柜、客厅电视柜等室内干燥区域的柜体与柜门。避免用于厨房水槽柜、卫生间等高湿环境，以防板材损坏。</a:t>
            </a:r>
            <a:endParaRPr lang="en-US" sz="1000" b="0" i="0" u="none" strike="noStrike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4" name="AutoShape 5"/>
          <p:cNvSpPr/>
          <p:nvPr/>
        </p:nvSpPr>
        <p:spPr>
          <a:xfrm>
            <a:off x="8386445" y="1019175"/>
            <a:ext cx="3326130" cy="15189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以天然农作物秸秆为主要基材，摒弃传统木质原料；采用医用级MDI无醛生态胶粘合，从生产源头杜绝甲醛添加，是真正的绿色生态板材。</a:t>
            </a:r>
            <a:endParaRPr lang="en-US" sz="1000" b="0" i="0" u="none" strike="noStrike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甲醛释放量趋近于零，达到国际顶级环保标准，安全无毒。</a:t>
            </a:r>
            <a:endParaRPr lang="en-US" sz="1000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内部结构稳定，吸水膨胀率低，防潮性能显著优于普通木质颗粒板。</a:t>
            </a:r>
            <a:endParaRPr lang="en-US" sz="10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endParaRPr lang="en-US" sz="10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endParaRPr lang="en-US" sz="10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5" name="AutoShape 15"/>
          <p:cNvSpPr/>
          <p:nvPr/>
        </p:nvSpPr>
        <p:spPr>
          <a:xfrm>
            <a:off x="8446135" y="2083435"/>
            <a:ext cx="3194685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17000"/>
              </a:lnSpc>
              <a:buSzTx/>
              <a:defRPr/>
            </a:pPr>
            <a:r>
              <a:rPr lang="en-US" sz="1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en-US" sz="1000" b="1">
              <a:solidFill>
                <a:srgbClr val="A1887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推荐用于卧室衣柜、客厅电视柜等室内干燥区域的柜体与柜门。避免用于厨房水槽柜、卫生间等高湿环境，以防板材损坏。</a:t>
            </a:r>
            <a:endParaRPr lang="en-US" sz="1000" b="0" i="0" u="none" strike="noStrike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6" name="AutoShape 16"/>
          <p:cNvSpPr/>
          <p:nvPr/>
        </p:nvSpPr>
        <p:spPr>
          <a:xfrm>
            <a:off x="239395" y="4211320"/>
            <a:ext cx="395478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厨房、卫生间、阳台等潮湿区域的柜体首选，也是定制家具中对稳固性要求高的结构基层的理想材料。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7" name="AutoShape 11"/>
          <p:cNvSpPr/>
          <p:nvPr/>
        </p:nvSpPr>
        <p:spPr>
          <a:xfrm>
            <a:off x="4588510" y="3247390"/>
            <a:ext cx="334518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采用天然实木小条拼接成芯，两面压贴木皮或三聚氰胺装饰纸，结构稳定，握钉力强，兼具实木的质感与加工的便利性。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现场加工极其便捷，适合木工手工裁切与制作；材质韧性极佳，易于做造型处理，是现场打制家具的理想基材。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9" name="AutoShape 20"/>
          <p:cNvSpPr/>
          <p:nvPr/>
        </p:nvSpPr>
        <p:spPr>
          <a:xfrm>
            <a:off x="4588510" y="4230370"/>
            <a:ext cx="3350895" cy="7016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广泛应用于定制家具的柜体与柜门制作，尤其适合厨房、卫生间等潮湿环境，也常用于室内装修的基层衬板。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0" name="AutoShape 5"/>
          <p:cNvSpPr/>
          <p:nvPr/>
        </p:nvSpPr>
        <p:spPr>
          <a:xfrm>
            <a:off x="8446135" y="3428365"/>
            <a:ext cx="3481705" cy="6972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altLang="zh-CN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以原木或其他植物纤维为原料，经破碎、纤维分离、干燥后，施加脲醛树脂或其他适用胶粘剂，再经热压制成的人造板材。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表面细腻光滑，无节疤瑕疵</a:t>
            </a:r>
            <a:br>
              <a:rPr lang="en-US" sz="1000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易于加工，适合雕刻、吸塑、包覆等工艺，造型能力极强</a:t>
            </a:r>
            <a:endParaRPr lang="en-US" sz="1000" b="0" i="0" u="none" strike="noStrike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1" name="AutoShape 11"/>
          <p:cNvSpPr/>
          <p:nvPr/>
        </p:nvSpPr>
        <p:spPr>
          <a:xfrm>
            <a:off x="8491855" y="4271010"/>
            <a:ext cx="3435985" cy="6400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广泛用于制作吸塑门、烤漆柜门、装饰造型门板、背景墙装饰板、家具背板及各类雕花装饰件。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2" name="AutoShape 9"/>
          <p:cNvSpPr/>
          <p:nvPr/>
        </p:nvSpPr>
        <p:spPr>
          <a:xfrm>
            <a:off x="238760" y="5268595"/>
            <a:ext cx="3954780" cy="7670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甄选优质楠竹纤维，经高温高压压制，保留天然竹材纹理与淡雅清香。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硬度高、抗冲击；防潮性能优异，不易变形；纹理独特，自带自然美学质感。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3" name="AutoShape 8"/>
          <p:cNvSpPr/>
          <p:nvPr>
            <p:custDataLst>
              <p:tags r:id="rId3"/>
            </p:custDataLst>
          </p:nvPr>
        </p:nvSpPr>
        <p:spPr>
          <a:xfrm>
            <a:off x="4588510" y="6045200"/>
            <a:ext cx="333756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zh-CN" altLang="en-US" sz="1000" b="1">
              <a:solidFill>
                <a:srgbClr val="A1887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r>
              <a:rPr lang="en-US" sz="1000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橱柜、卫浴柜、阳台柜等潮湿或高温环境，是商用厨房及高耐用需求的理想之选。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4" name="AutoShape 11"/>
          <p:cNvSpPr/>
          <p:nvPr/>
        </p:nvSpPr>
        <p:spPr>
          <a:xfrm>
            <a:off x="4588510" y="5167630"/>
            <a:ext cx="334518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采用铝合金六边形蜂窝芯材，上下复合高强度铝板，结构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真正零甲醛释放；防水、防火、耐刮擦；质轻高强，兼具优异的隔音隔热性。</a:t>
            </a:r>
            <a:endParaRPr lang="en-US" sz="1000" b="0" i="0" u="none" strike="noStrike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5" name="AutoShape 8"/>
          <p:cNvSpPr/>
          <p:nvPr>
            <p:custDataLst>
              <p:tags r:id="rId4"/>
            </p:custDataLst>
          </p:nvPr>
        </p:nvSpPr>
        <p:spPr>
          <a:xfrm>
            <a:off x="365760" y="6071870"/>
            <a:ext cx="3955415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zh-CN" altLang="en-US" sz="1000" b="1">
              <a:solidFill>
                <a:srgbClr val="A1887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书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柜、书柜、护墙板等室内家具，尤其适合追求环保与自然禅意的空间风格。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6" name="AutoShape 11"/>
          <p:cNvSpPr/>
          <p:nvPr/>
        </p:nvSpPr>
        <p:spPr>
          <a:xfrm>
            <a:off x="8550910" y="5153660"/>
            <a:ext cx="334518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酚醛树脂胶粘合，沸水煮72h不开胶</a:t>
            </a:r>
            <a:r>
              <a:rPr lang="zh-CN" alt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多层原木纵横交错压制，握钉力强，承重力优异，长期使用不易变形。</a:t>
            </a:r>
            <a:endParaRPr lang="en-US" sz="1000" b="0" i="0" u="none" strike="noStrike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lvl="0" algn="l">
              <a:lnSpc>
                <a:spcPct val="117000"/>
              </a:lnSpc>
              <a:buSzTx/>
              <a:defRPr/>
            </a:pP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7" name="AutoShape 8"/>
          <p:cNvSpPr/>
          <p:nvPr>
            <p:custDataLst>
              <p:tags r:id="rId5"/>
            </p:custDataLst>
          </p:nvPr>
        </p:nvSpPr>
        <p:spPr>
          <a:xfrm>
            <a:off x="8550910" y="6071870"/>
            <a:ext cx="333756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17000"/>
              </a:lnSpc>
              <a:buSzTx/>
              <a:defRPr/>
            </a:pPr>
            <a:r>
              <a:rPr lang="en-US" sz="1000" b="1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适配场景</a:t>
            </a:r>
            <a:endParaRPr lang="zh-CN" altLang="en-US" sz="1000" b="1">
              <a:solidFill>
                <a:srgbClr val="A1887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0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厨卫柜体、阳台收纳柜、浴室柜、开放式书架、悬浮书桌、中岛台及户外家具，是打造网红原木风的理想材料。</a:t>
            </a:r>
            <a:endParaRPr lang="en-US" sz="100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04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传统基础板材：颗粒板 &amp; 多层板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4826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A1887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 l="3499" r="3499"/>
          <a:stretch>
            <a:fillRect/>
          </a:stretch>
        </p:blipFill>
        <p:spPr>
          <a:xfrm>
            <a:off x="952500" y="1714500"/>
            <a:ext cx="2413000" cy="190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492500" y="1714500"/>
            <a:ext cx="2413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颗粒板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刨花板 / 实木颗粒板</a:t>
            </a:r>
            <a:endParaRPr lang="en-US" sz="14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由木材碎料高温高压压制而成，是目前全屋定制市场中最主流的基础板材之一。</a:t>
            </a:r>
            <a:endParaRPr lang="en-US" sz="1200" b="0" i="0" u="none" strike="noStrike">
              <a:solidFill>
                <a:srgbClr val="9E9E9E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7" name="Connector 7"/>
          <p:cNvCxnSpPr/>
          <p:nvPr/>
        </p:nvCxnSpPr>
        <p:spPr>
          <a:xfrm rot="-8929">
            <a:off x="952508" y="3740150"/>
            <a:ext cx="48895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A1887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3937000"/>
            <a:ext cx="254000" cy="254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270000" y="3937000"/>
            <a:ext cx="4635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制作工艺：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将木材加工剩余物粉碎成颗粒，拌胶后经高温高压成型，表面多覆盖三聚氰胺浸渍纸。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4699000"/>
            <a:ext cx="254000" cy="254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270000" y="4699000"/>
            <a:ext cx="4635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成本低性价比高，内部结构均匀，不易变形翘曲，表面平整度好，适合做各种造型。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5461000"/>
            <a:ext cx="254000" cy="254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270000" y="5461000"/>
            <a:ext cx="4635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主要劣势：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防潮性能较差，遇水易膨胀；内部为颗粒状结构，多次拆装后握钉力会有所下降。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286500" y="1524000"/>
            <a:ext cx="5270500" cy="4826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A1887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rcRect t="10526" b="10526"/>
          <a:stretch>
            <a:fillRect/>
          </a:stretch>
        </p:blipFill>
        <p:spPr>
          <a:xfrm>
            <a:off x="6477000" y="1714500"/>
            <a:ext cx="2413000" cy="190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9017000" y="1714500"/>
            <a:ext cx="2413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多层实木板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胶合板 / 纵横交错结构</a:t>
            </a:r>
            <a:endParaRPr lang="en-US" sz="14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由一层层薄木皮纵横交错胶合热压而成，结构稳定性强，尤其适应潮湿环境。</a:t>
            </a:r>
            <a:endParaRPr lang="en-US" sz="1200" b="0" i="0" u="none" strike="noStrike">
              <a:solidFill>
                <a:srgbClr val="9E9E9E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7" name="Connector 17"/>
          <p:cNvCxnSpPr/>
          <p:nvPr/>
        </p:nvCxnSpPr>
        <p:spPr>
          <a:xfrm rot="-8929">
            <a:off x="6477008" y="3740150"/>
            <a:ext cx="48895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A1887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77000" y="3937000"/>
            <a:ext cx="254000" cy="254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794500" y="3937000"/>
            <a:ext cx="4635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制作工艺：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以旋切单板为基材，按相邻层木纹方向互相垂直组坯，经热压粘合而成，层数通常为奇数。</a:t>
            </a:r>
            <a:endParaRPr lang="en-US" sz="1100"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4699000"/>
            <a:ext cx="254000" cy="254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794500" y="4699000"/>
            <a:ext cx="4635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抗弯曲性能好，耐潮耐候性强，握钉力优异；结构类似实木，适合做柜体侧板和背板。</a:t>
            </a:r>
            <a:endParaRPr lang="en-US" sz="110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7000" y="5461000"/>
            <a:ext cx="254000" cy="2540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794500" y="5461000"/>
            <a:ext cx="4635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主要劣势：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生产过程用胶量较大，环保性取决于胶水等级；表面平整度略逊于密度板，价格稍高。</a:t>
            </a:r>
            <a:endParaRPr lang="en-US" sz="1100"/>
          </a:p>
        </p:txBody>
      </p:sp>
      <p:sp>
        <p:nvSpPr>
          <p:cNvPr id="24" name="TextBox 23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05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网红爆款板材：欧松板 &amp; 禾香板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A1887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 l="6622" r="6622"/>
          <a:stretch>
            <a:fillRect/>
          </a:stretch>
        </p:blipFill>
        <p:spPr>
          <a:xfrm>
            <a:off x="952500" y="1905000"/>
            <a:ext cx="2286000" cy="2032000"/>
          </a:xfrm>
          <a:prstGeom prst="roundRect">
            <a:avLst>
              <a:gd name="adj" fmla="val 75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429000" y="19050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欧松板 (OSB)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429000" y="2476500"/>
            <a:ext cx="2476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采用原木长条定向交错排布，经MDI无醛胶高温热压成型。结构致密，握钉力强，是定制柜门与柜体的优质基材。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4191000"/>
            <a:ext cx="4889500" cy="7620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cap="flat" cmpd="sng">
            <a:solidFill>
              <a:srgbClr val="88685D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44196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87500" y="42926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ENF级环保标准：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无醛添加，环保等级高，室内使用更安心，适合对环保有高要求的家庭。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952500" y="5207000"/>
            <a:ext cx="4889500" cy="7620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cap="flat" cmpd="sng">
            <a:solidFill>
              <a:srgbClr val="88685D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000" y="54356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587500" y="53086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结构稳定抗变形：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定向铺装工艺使其内结合强度高，不易开裂、膨胀，尤其适合做造型柜门。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286500" y="1651000"/>
            <a:ext cx="52705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A1887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rcRect t="16643" b="16643"/>
          <a:stretch>
            <a:fillRect/>
          </a:stretch>
        </p:blipFill>
        <p:spPr>
          <a:xfrm>
            <a:off x="6477000" y="1905000"/>
            <a:ext cx="2286000" cy="2032000"/>
          </a:xfrm>
          <a:prstGeom prst="roundRect">
            <a:avLst>
              <a:gd name="adj" fmla="val 75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8953500" y="19050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禾香板 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953500" y="2476500"/>
            <a:ext cx="2476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以农作物秸秆为主要原料，摒弃传统脲醛胶，采用万华自主研发MDI生态胶，是真正的“无醛添加”板材。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477000" y="4191000"/>
            <a:ext cx="4889500" cy="7620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cap="flat" cmpd="sng">
            <a:solidFill>
              <a:srgbClr val="88685D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67500" y="44196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112000" y="42926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母婴级纯净环保：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原料天然可再生，生产过程零甲醛添加，从源头保障空气质量，适合儿童房。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477000" y="5207000"/>
            <a:ext cx="4889500" cy="7620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cap="flat" cmpd="sng">
            <a:solidFill>
              <a:srgbClr val="88685D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67500" y="54356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112000" y="53086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硬核物理性能：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密度高，硬度大，防潮防霉性能优异，且板面平整，加工性能好，适合做柜体。</a:t>
            </a:r>
            <a:endParaRPr lang="en-US" sz="1100"/>
          </a:p>
        </p:txBody>
      </p:sp>
      <p:sp>
        <p:nvSpPr>
          <p:cNvPr id="24" name="TextBox 23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06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其他常见板材：生态板 &amp; 密度板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5207000" cy="482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A1887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 l="477" r="477"/>
          <a:stretch>
            <a:fillRect/>
          </a:stretch>
        </p:blipFill>
        <p:spPr>
          <a:xfrm>
            <a:off x="1016000" y="1651000"/>
            <a:ext cx="2413000" cy="1968500"/>
          </a:xfrm>
          <a:prstGeom prst="roundRect">
            <a:avLst>
              <a:gd name="adj" fmla="val 7741"/>
            </a:avLst>
          </a:prstGeom>
          <a:noFill/>
          <a:ln w="12700" cap="flat" cmpd="sng">
            <a:solidFill>
              <a:srgbClr val="A1887F">
                <a:alpha val="2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556000" y="1714500"/>
            <a:ext cx="2349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生态板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俗称：细木工板 / 大芯板</a:t>
            </a:r>
            <a:endParaRPr lang="en-US" sz="14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3810000"/>
            <a:ext cx="4699000" cy="8255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143000" y="38735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制作工艺：</a:t>
            </a: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以实木条拼接为芯材，两面胶合薄木皮。结构为实木骨架+贴面，保留了木材的天然特性。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4699000"/>
            <a:ext cx="4699000" cy="6985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143000" y="47625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</a:t>
            </a: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握钉力较好，现场手工裁切时不易崩边，适合传统木工现场打制家具。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5461000"/>
            <a:ext cx="4699000" cy="6985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143000" y="55245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主要局限：</a:t>
            </a: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内部易出现空心、开裂和变形；用胶量较大，环保性参差不齐，定制工厂已基本淘汰。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23000" y="1397000"/>
            <a:ext cx="5207000" cy="482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A1887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 t="9210" b="9210"/>
          <a:stretch>
            <a:fillRect/>
          </a:stretch>
        </p:blipFill>
        <p:spPr>
          <a:xfrm>
            <a:off x="6477000" y="1651000"/>
            <a:ext cx="2413000" cy="1968500"/>
          </a:xfrm>
          <a:prstGeom prst="roundRect">
            <a:avLst>
              <a:gd name="adj" fmla="val 7741"/>
            </a:avLst>
          </a:prstGeom>
          <a:noFill/>
          <a:ln w="12700" cap="flat" cmpd="sng">
            <a:solidFill>
              <a:srgbClr val="A1887F">
                <a:alpha val="20000"/>
              </a:srgbClr>
            </a:solidFill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9017000" y="1714500"/>
            <a:ext cx="2349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密度板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俗称：纤维板 / MDF板</a:t>
            </a:r>
            <a:endParaRPr lang="en-US" sz="14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477000" y="3810000"/>
            <a:ext cx="4699000" cy="8255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604000" y="38735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制作工艺：</a:t>
            </a: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将木材加工成纤维状，加入胶粘剂后在高温高压下压制而成，分为高、中、低密度板。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477000" y="4699000"/>
            <a:ext cx="4699000" cy="6985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604000" y="47625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</a:t>
            </a: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表面极其平整，材质细密均匀，非常适合做复杂造型、雕花以及吸塑门板的基材。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477000" y="5461000"/>
            <a:ext cx="4699000" cy="698500"/>
          </a:xfrm>
          <a:prstGeom prst="roundRect">
            <a:avLst>
              <a:gd name="adj" fmla="val 0"/>
            </a:avLst>
          </a:prstGeom>
          <a:solidFill>
            <a:srgbClr val="A1887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604000" y="55245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主要局限：</a:t>
            </a: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吸湿性强，遇水极易膨胀变形；握钉力差，反复拆装易松动；环保性取决于胶水质量。</a:t>
            </a:r>
            <a:endParaRPr lang="en-US" sz="1100"/>
          </a:p>
        </p:txBody>
      </p:sp>
      <p:sp>
        <p:nvSpPr>
          <p:cNvPr id="22" name="TextBox 21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07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进口高端板材：爱格板 &amp; 克诺斯邦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4699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A1887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52500" y="1778000"/>
            <a:ext cx="2095500" cy="2794000"/>
          </a:xfrm>
          <a:prstGeom prst="rect">
            <a:avLst/>
          </a:prstGeom>
          <a:noFill/>
          <a:ln w="12700" cap="flat" cmpd="sng">
            <a:solidFill>
              <a:srgbClr val="A1887F">
                <a:alpha val="2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238500" y="1778000"/>
            <a:ext cx="2730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爱格板 (EGGER)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238500" y="2413000"/>
            <a:ext cx="273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工艺特点：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源自奥地利的知名品牌，采用优质松木颗粒与进口MDI胶，结构致密，握钉力强。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238500" y="3556000"/>
            <a:ext cx="273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花色设计极具现代感，拥有极高的市场知名度与良好口碑，环保标准稳定可靠。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52070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选购注意：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价格相对昂贵，市场仿冒品泛滥，需查验正规授权书；进口订货周期通常较长。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159500" y="1524000"/>
            <a:ext cx="5270500" cy="4699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A1887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50000" y="1778000"/>
            <a:ext cx="2095500" cy="2095500"/>
          </a:xfrm>
          <a:prstGeom prst="rect">
            <a:avLst/>
          </a:prstGeom>
          <a:noFill/>
          <a:ln w="12700" cap="flat" cmpd="sng">
            <a:solidFill>
              <a:srgbClr val="A1887F">
                <a:alpha val="20000"/>
              </a:srgbClr>
            </a:solidFill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8636000" y="1778000"/>
            <a:ext cx="2730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克诺斯邦 (Kronospan)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636000" y="2413000"/>
            <a:ext cx="273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工艺特点：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欧洲最大的板材制造商之一，主打原木质感，采用先进的生产工艺，物理性能优异。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636000" y="3556000"/>
            <a:ext cx="273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环保等级高，花色纹理自然丰富，性价比在进口板材中相对友好，适用风格广泛。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350000" y="52070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选购注意：</a:t>
            </a: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市场渠道较为复杂，需警惕贴牌产品；花色更新速度相对较慢，部分花色缺货频繁。</a:t>
            </a:r>
            <a:endParaRPr lang="en-US" sz="1100"/>
          </a:p>
        </p:txBody>
      </p:sp>
      <p:sp>
        <p:nvSpPr>
          <p:cNvPr id="16" name="TextBox 15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08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10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100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01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02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03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04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05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06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07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08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09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110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1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2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3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4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5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6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7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8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19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2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120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21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122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23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24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25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26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27.xml><?xml version="1.0" encoding="utf-8"?>
<p:tagLst xmlns:p="http://schemas.openxmlformats.org/presentationml/2006/main">
  <p:tag name="KSO_WM_DIAGRAM_VIRTUALLY_FRAME" val="{&quot;height&quot;:420.9,&quot;left&quot;:40,&quot;top&quot;:110,&quot;width&quot;:895}"/>
</p:tagLst>
</file>

<file path=ppt/tags/tag128.xml><?xml version="1.0" encoding="utf-8"?>
<p:tagLst xmlns:p="http://schemas.openxmlformats.org/presentationml/2006/main">
  <p:tag name="KSO_WM_DIAGRAM_VIRTUALLY_FRAME" val="{&quot;height&quot;:420.9,&quot;left&quot;:40,&quot;top&quot;:110,&quot;width&quot;:895}"/>
</p:tagLst>
</file>

<file path=ppt/tags/tag129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130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1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2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3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4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5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6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7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8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39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4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140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41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42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43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44.xml><?xml version="1.0" encoding="utf-8"?>
<p:tagLst xmlns:p="http://schemas.openxmlformats.org/presentationml/2006/main">
  <p:tag name="KSO_WM_DIAGRAM_VIRTUALLY_FRAME" val="{&quot;height&quot;:232,&quot;left&quot;:60,&quot;top&quot;:200,&quot;width&quot;:870}"/>
</p:tagLst>
</file>

<file path=ppt/tags/tag145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46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47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48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49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5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150.xml><?xml version="1.0" encoding="utf-8"?>
<p:tagLst xmlns:p="http://schemas.openxmlformats.org/presentationml/2006/main">
  <p:tag name="KSO_WM_DIAGRAM_VIRTUALLY_FRAME" val="{&quot;height&quot;:400.15,&quot;left&quot;:60,&quot;top&quot;:120.05,&quot;width&quot;:845}"/>
</p:tagLst>
</file>

<file path=ppt/tags/tag151.xml><?xml version="1.0" encoding="utf-8"?>
<p:tagLst xmlns:p="http://schemas.openxmlformats.org/presentationml/2006/main">
  <p:tag name="KSO_WM_DIAGRAM_VIRTUALLY_FRAME" val="{&quot;height&quot;:400.15,&quot;left&quot;:60,&quot;top&quot;:120.05,&quot;width&quot;:845}"/>
</p:tagLst>
</file>

<file path=ppt/tags/tag152.xml><?xml version="1.0" encoding="utf-8"?>
<p:tagLst xmlns:p="http://schemas.openxmlformats.org/presentationml/2006/main">
  <p:tag name="KSO_WM_DIAGRAM_VIRTUALLY_FRAME" val="{&quot;height&quot;:400.15,&quot;left&quot;:60,&quot;top&quot;:120.05,&quot;width&quot;:845}"/>
</p:tagLst>
</file>

<file path=ppt/tags/tag153.xml><?xml version="1.0" encoding="utf-8"?>
<p:tagLst xmlns:p="http://schemas.openxmlformats.org/presentationml/2006/main">
  <p:tag name="KSO_WM_DIAGRAM_VIRTUALLY_FRAME" val="{&quot;height&quot;:400.15,&quot;left&quot;:60,&quot;top&quot;:120.05,&quot;width&quot;:845}"/>
</p:tagLst>
</file>

<file path=ppt/tags/tag154.xml><?xml version="1.0" encoding="utf-8"?>
<p:tagLst xmlns:p="http://schemas.openxmlformats.org/presentationml/2006/main">
  <p:tag name="KSO_WM_DIAGRAM_VIRTUALLY_FRAME" val="{&quot;height&quot;:400.15,&quot;left&quot;:60,&quot;top&quot;:120.05,&quot;width&quot;:845}"/>
</p:tagLst>
</file>

<file path=ppt/tags/tag155.xml><?xml version="1.0" encoding="utf-8"?>
<p:tagLst xmlns:p="http://schemas.openxmlformats.org/presentationml/2006/main">
  <p:tag name="KSO_WM_DIAGRAM_VIRTUALLY_FRAME" val="{&quot;height&quot;:400.15,&quot;left&quot;:60,&quot;top&quot;:120.05,&quot;width&quot;:845}"/>
</p:tagLst>
</file>

<file path=ppt/tags/tag156.xml><?xml version="1.0" encoding="utf-8"?>
<p:tagLst xmlns:p="http://schemas.openxmlformats.org/presentationml/2006/main">
  <p:tag name="KSO_WM_DIAGRAM_VIRTUALLY_FRAME" val="{&quot;height&quot;:400.15,&quot;left&quot;:60,&quot;top&quot;:120.05,&quot;width&quot;:845}"/>
</p:tagLst>
</file>

<file path=ppt/tags/tag157.xml><?xml version="1.0" encoding="utf-8"?>
<p:tagLst xmlns:p="http://schemas.openxmlformats.org/presentationml/2006/main">
  <p:tag name="KSO_WM_DIAGRAM_VIRTUALLY_FRAME" val="{&quot;height&quot;:400.15,&quot;left&quot;:60,&quot;top&quot;:120.05,&quot;width&quot;:845}"/>
</p:tagLst>
</file>

<file path=ppt/tags/tag158.xml><?xml version="1.0" encoding="utf-8"?>
<p:tagLst xmlns:p="http://schemas.openxmlformats.org/presentationml/2006/main">
  <p:tag name="KSO_WM_DIAGRAM_VIRTUALLY_FRAME" val="{&quot;height&quot;:400.15,&quot;left&quot;:60,&quot;top&quot;:120.05,&quot;width&quot;:845}"/>
</p:tagLst>
</file>

<file path=ppt/tags/tag159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160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1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2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3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4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5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6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7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8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69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7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170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171.xml><?xml version="1.0" encoding="utf-8"?>
<p:tagLst xmlns:p="http://schemas.openxmlformats.org/presentationml/2006/main">
  <p:tag name="KSO_WM_DIAGRAM_VIRTUALLY_FRAME" val="{&quot;height&quot;:420.9,&quot;left&quot;:40,&quot;top&quot;:110,&quot;width&quot;:895}"/>
</p:tagLst>
</file>

<file path=ppt/tags/tag172.xml><?xml version="1.0" encoding="utf-8"?>
<p:tagLst xmlns:p="http://schemas.openxmlformats.org/presentationml/2006/main">
  <p:tag name="KSO_WM_DIAGRAM_VIRTUALLY_FRAME" val="{&quot;height&quot;:420.9,&quot;left&quot;:40,&quot;top&quot;:110,&quot;width&quot;:895}"/>
</p:tagLst>
</file>

<file path=ppt/tags/tag173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74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75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8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19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20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1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2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3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4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5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6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7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8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29.xml><?xml version="1.0" encoding="utf-8"?>
<p:tagLst xmlns:p="http://schemas.openxmlformats.org/presentationml/2006/main">
  <p:tag name="KSO_WM_DIAGRAM_VIRTUALLY_FRAME" val="{&quot;height&quot;:273.5,&quot;left&quot;:12.55,&quot;top&quot;:194,&quot;width&quot;:332.85}"/>
</p:tagLst>
</file>

<file path=ppt/tags/tag3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0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1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2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3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4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5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6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7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8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39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4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40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41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42.xml><?xml version="1.0" encoding="utf-8"?>
<p:tagLst xmlns:p="http://schemas.openxmlformats.org/presentationml/2006/main">
  <p:tag name="KSO_WM_DIAGRAM_VIRTUALLY_FRAME" val="{&quot;height&quot;:340,&quot;left&quot;:60,&quot;top&quot;:140,&quot;width&quot;:840}"/>
</p:tagLst>
</file>

<file path=ppt/tags/tag43.xml><?xml version="1.0" encoding="utf-8"?>
<p:tagLst xmlns:p="http://schemas.openxmlformats.org/presentationml/2006/main">
  <p:tag name="KSO_WM_DIAGRAM_VIRTUALLY_FRAME" val="{&quot;height&quot;:340,&quot;left&quot;:60,&quot;top&quot;:140,&quot;width&quot;:840}"/>
</p:tagLst>
</file>

<file path=ppt/tags/tag44.xml><?xml version="1.0" encoding="utf-8"?>
<p:tagLst xmlns:p="http://schemas.openxmlformats.org/presentationml/2006/main">
  <p:tag name="KSO_WM_DIAGRAM_VIRTUALLY_FRAME" val="{&quot;height&quot;:320,&quot;left&quot;:60,&quot;top&quot;:140,&quot;width&quot;:838}"/>
</p:tagLst>
</file>

<file path=ppt/tags/tag45.xml><?xml version="1.0" encoding="utf-8"?>
<p:tagLst xmlns:p="http://schemas.openxmlformats.org/presentationml/2006/main">
  <p:tag name="KSO_WM_DIAGRAM_VIRTUALLY_FRAME" val="{&quot;height&quot;:340,&quot;left&quot;:60,&quot;top&quot;:140,&quot;width&quot;:840}"/>
</p:tagLst>
</file>

<file path=ppt/tags/tag46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47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48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49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5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50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51.xml><?xml version="1.0" encoding="utf-8"?>
<p:tagLst xmlns:p="http://schemas.openxmlformats.org/presentationml/2006/main">
  <p:tag name="KSO_WM_DIAGRAM_VIRTUALLY_FRAME" val="{&quot;height&quot;:420.9,&quot;left&quot;:40,&quot;top&quot;:110,&quot;width&quot;:895}"/>
</p:tagLst>
</file>

<file path=ppt/tags/tag52.xml><?xml version="1.0" encoding="utf-8"?>
<p:tagLst xmlns:p="http://schemas.openxmlformats.org/presentationml/2006/main">
  <p:tag name="KSO_WM_DIAGRAM_VIRTUALLY_FRAME" val="{&quot;height&quot;:420.9,&quot;left&quot;:40,&quot;top&quot;:110,&quot;width&quot;:895}"/>
</p:tagLst>
</file>

<file path=ppt/tags/tag53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54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55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56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57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58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59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6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60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61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62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63.xml><?xml version="1.0" encoding="utf-8"?>
<p:tagLst xmlns:p="http://schemas.openxmlformats.org/presentationml/2006/main">
  <p:tag name="KSO_WM_DIAGRAM_VIRTUALLY_FRAME" val="{&quot;height&quot;:298,&quot;left&quot;:60,&quot;top&quot;:130,&quot;width&quot;:579.95}"/>
</p:tagLst>
</file>

<file path=ppt/tags/tag64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65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66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67.xml><?xml version="1.0" encoding="utf-8"?>
<p:tagLst xmlns:p="http://schemas.openxmlformats.org/presentationml/2006/main">
  <p:tag name="KSO_WM_DIAGRAM_VIRTUALLY_FRAME" val="{&quot;height&quot;:420.9,&quot;left&quot;:40,&quot;top&quot;:110,&quot;width&quot;:895}"/>
</p:tagLst>
</file>

<file path=ppt/tags/tag68.xml><?xml version="1.0" encoding="utf-8"?>
<p:tagLst xmlns:p="http://schemas.openxmlformats.org/presentationml/2006/main">
  <p:tag name="KSO_WM_DIAGRAM_VIRTUALLY_FRAME" val="{&quot;height&quot;:420.9,&quot;left&quot;:40,&quot;top&quot;:110,&quot;width&quot;:895}"/>
</p:tagLst>
</file>

<file path=ppt/tags/tag69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7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70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71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72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73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74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75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76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77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78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79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80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1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2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3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4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5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6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7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8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89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9.xml><?xml version="1.0" encoding="utf-8"?>
<p:tagLst xmlns:p="http://schemas.openxmlformats.org/presentationml/2006/main">
  <p:tag name="KSO_WM_DIAGRAM_VIRTUALLY_FRAME" val="{&quot;height&quot;:275.65,&quot;left&quot;:12.55,&quot;top&quot;:194,&quot;width&quot;:629.75}"/>
</p:tagLst>
</file>

<file path=ppt/tags/tag90.xml><?xml version="1.0" encoding="utf-8"?>
<p:tagLst xmlns:p="http://schemas.openxmlformats.org/presentationml/2006/main">
  <p:tag name="KSO_WM_DIAGRAM_VIRTUALLY_FRAME" val="{&quot;height&quot;:400.15,&quot;left&quot;:53,&quot;top&quot;:120.05,&quot;width&quot;:847}"/>
</p:tagLst>
</file>

<file path=ppt/tags/tag91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92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93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94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95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96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97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98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ags/tag99.xml><?xml version="1.0" encoding="utf-8"?>
<p:tagLst xmlns:p="http://schemas.openxmlformats.org/presentationml/2006/main">
  <p:tag name="KSO_WM_DIAGRAM_VIRTUALLY_FRAME" val="{&quot;height&quot;:336,&quot;left&quot;:60,&quot;top&quot;:120,&quot;width&quot;:84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8059</Words>
  <Application>WPS 演示</Application>
  <PresentationFormat/>
  <Paragraphs>665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1_默认主题</vt:lpstr>
      <vt:lpstr>4_默认主题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侯孟林</cp:lastModifiedBy>
  <cp:revision>55</cp:revision>
  <dcterms:created xsi:type="dcterms:W3CDTF">2026-08-11T01:04:00Z</dcterms:created>
  <dcterms:modified xsi:type="dcterms:W3CDTF">2026-08-13T11:06:02Z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{"Label":"1","ContentProducer":"001191110102MACQD9K64010000","ProduceID":"7672325832543423691","ReservedCode1":"","ContentPropagator":"","PropagateID":"","ReservedCode2":""}</vt:lpwstr>
  </property>
  <property fmtid="{D5CDD505-2E9C-101B-9397-08002B2CF9AE}" pid="3" name="ICV">
    <vt:lpwstr>C68833C306A547DA8A14FC1D526FA3DB_12</vt:lpwstr>
  </property>
  <property fmtid="{D5CDD505-2E9C-101B-9397-08002B2CF9AE}" pid="4" name="KSOProductBuildVer">
    <vt:lpwstr>2052-12.1.0.28043</vt:lpwstr>
  </property>
</Properties>
</file>