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86" r:id="rId4"/>
    <p:sldId id="262" r:id="rId6"/>
    <p:sldId id="263" r:id="rId7"/>
    <p:sldId id="264" r:id="rId8"/>
    <p:sldId id="28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747775"/>
          </p15:clr>
        </p15:guide>
        <p15:guide id="2" pos="2864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2E"/>
    <a:srgbClr val="D4D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16"/>
        <p:guide pos="286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dirty="0"/>
              <a:t>今天我们不只学习几个工艺术语，而是学习怎样借助功法柜，让客户亲眼看见、亲手触摸好风景的工艺实力。一座功法柜，就是一套可以现场验证的工艺证据。</a:t>
            </a:r>
            <a:endParaRPr 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重点对比环节。首先看开料机。我们用的是行业顶级的南兴开料机，精度非常高，切口平整，还能做各种复杂造型。而很多小厂用的是杂牌设备，精度差，切出来的板材边缘毛躁，甚至会崩边，影响美观和安装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再来看封边工艺。我们采用的是PUR封边，这是目前最好的封边技术。它非常耐用，不怕水不怕热，胶线几乎看不见。而普通工厂用的EVA封边，时间长了或者遇到潮湿天气就容易开胶、发黄，影响家具寿命和美观。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打孔环节同样关键。我们的南兴六面钻，一次定位就能完成六个面的打孔，孔位非常精准，保证了安装时严丝合缝。而小厂用的排钻，需要人工多次翻转定位，很容易出错，导致安装后柜体有缝隙，门板不齐。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给客户看一些反面案例，能让他们更深刻地理解品质的重要性。这些翻车现场，就是因为选择了不专业的小厂。对比之下，我们的优势就更加凸显了。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好风景7S功法柜工艺培训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12.xml"/><Relationship Id="rId17" Type="http://schemas.openxmlformats.org/officeDocument/2006/relationships/image" Target="../media/image6.svg"/><Relationship Id="rId16" Type="http://schemas.openxmlformats.org/officeDocument/2006/relationships/image" Target="../media/image5.png"/><Relationship Id="rId15" Type="http://schemas.openxmlformats.org/officeDocument/2006/relationships/tags" Target="../tags/tag12.xml"/><Relationship Id="rId14" Type="http://schemas.openxmlformats.org/officeDocument/2006/relationships/image" Target="../media/image4.png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image" Target="../media/image3.png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2.xml"/><Relationship Id="rId21" Type="http://schemas.openxmlformats.org/officeDocument/2006/relationships/image" Target="../media/image10.png"/><Relationship Id="rId20" Type="http://schemas.openxmlformats.org/officeDocument/2006/relationships/image" Target="../media/image9.png"/><Relationship Id="rId2" Type="http://schemas.openxmlformats.org/officeDocument/2006/relationships/tags" Target="../tags/tag14.xml"/><Relationship Id="rId19" Type="http://schemas.openxmlformats.org/officeDocument/2006/relationships/image" Target="../media/image8.png"/><Relationship Id="rId18" Type="http://schemas.openxmlformats.org/officeDocument/2006/relationships/image" Target="../media/image6.svg"/><Relationship Id="rId17" Type="http://schemas.openxmlformats.org/officeDocument/2006/relationships/image" Target="../media/image5.png"/><Relationship Id="rId16" Type="http://schemas.openxmlformats.org/officeDocument/2006/relationships/tags" Target="../tags/tag26.xml"/><Relationship Id="rId15" Type="http://schemas.openxmlformats.org/officeDocument/2006/relationships/image" Target="../media/image4.png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image" Target="../media/image7.png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3" Type="http://schemas.openxmlformats.org/officeDocument/2006/relationships/notesSlide" Target="../notesSlides/notesSlide4.xml"/><Relationship Id="rId22" Type="http://schemas.openxmlformats.org/officeDocument/2006/relationships/slideLayout" Target="../slideLayouts/slideLayout12.xml"/><Relationship Id="rId21" Type="http://schemas.openxmlformats.org/officeDocument/2006/relationships/image" Target="../media/image6.svg"/><Relationship Id="rId20" Type="http://schemas.openxmlformats.org/officeDocument/2006/relationships/image" Target="../media/image5.png"/><Relationship Id="rId2" Type="http://schemas.openxmlformats.org/officeDocument/2006/relationships/tags" Target="../tags/tag28.xml"/><Relationship Id="rId19" Type="http://schemas.openxmlformats.org/officeDocument/2006/relationships/tags" Target="../tags/tag42.xml"/><Relationship Id="rId18" Type="http://schemas.openxmlformats.org/officeDocument/2006/relationships/image" Target="../media/image4.png"/><Relationship Id="rId17" Type="http://schemas.openxmlformats.org/officeDocument/2006/relationships/tags" Target="../tags/tag41.xml"/><Relationship Id="rId16" Type="http://schemas.openxmlformats.org/officeDocument/2006/relationships/image" Target="../media/image12.png"/><Relationship Id="rId15" Type="http://schemas.openxmlformats.org/officeDocument/2006/relationships/tags" Target="../tags/tag40.xml"/><Relationship Id="rId14" Type="http://schemas.openxmlformats.org/officeDocument/2006/relationships/image" Target="../media/image11.png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tags" Target="../tags/tag2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svg"/><Relationship Id="rId7" Type="http://schemas.openxmlformats.org/officeDocument/2006/relationships/image" Target="../media/image19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F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26542" y="368618"/>
            <a:ext cx="10605516" cy="264033"/>
            <a:chOff x="526542" y="368618"/>
            <a:chExt cx="10605516" cy="264033"/>
          </a:xfrm>
        </p:grpSpPr>
        <p:sp>
          <p:nvSpPr>
            <p:cNvPr id="2" name="TextBox 2"/>
            <p:cNvSpPr txBox="1"/>
            <p:nvPr/>
          </p:nvSpPr>
          <p:spPr>
            <a:xfrm>
              <a:off x="526542" y="368618"/>
              <a:ext cx="185858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F4F1E8"/>
                  </a:solidFill>
                  <a:latin typeface="+mn-lt"/>
                  <a:ea typeface="+mn-ea"/>
                  <a:cs typeface="+mn-cs"/>
                </a:rPr>
                <a:t>HIVISION 好风景家居</a:t>
              </a:r>
              <a:endParaRPr lang="zh-CN" sz="1350" b="1" dirty="0">
                <a:solidFill>
                  <a:srgbClr val="F4F1E8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10081412" y="368618"/>
              <a:ext cx="105064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350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7S 培训系统</a:t>
              </a:r>
              <a:endParaRPr lang="zh-CN" sz="1350" dirty="0">
                <a:solidFill>
                  <a:schemeClr val="accent2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4350" y="1543050"/>
            <a:ext cx="6253480" cy="1885950"/>
            <a:chOff x="514350" y="1543050"/>
            <a:chExt cx="6253480" cy="1885950"/>
          </a:xfrm>
        </p:grpSpPr>
        <p:sp>
          <p:nvSpPr>
            <p:cNvPr id="8" name="Line 8"/>
            <p:cNvSpPr/>
            <p:nvPr/>
          </p:nvSpPr>
          <p:spPr>
            <a:xfrm>
              <a:off x="533400" y="1543050"/>
              <a:ext cx="1085850" cy="9525"/>
            </a:xfrm>
            <a:custGeom>
              <a:avLst/>
              <a:gdLst/>
              <a:ahLst/>
              <a:cxnLst/>
              <a:rect l="l" t="t" r="r" b="b"/>
              <a:pathLst>
                <a:path w="1085850" h="9525">
                  <a:moveTo>
                    <a:pt x="0" y="0"/>
                  </a:moveTo>
                  <a:lnTo>
                    <a:pt x="1085850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514350" y="1798320"/>
              <a:ext cx="4822825" cy="830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altLang="en-US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好风景全屋定制</a:t>
              </a:r>
              <a:endParaRPr lang="zh-CN" altLang="en-US" sz="5400" b="1" dirty="0">
                <a:solidFill>
                  <a:srgbClr val="F4F1E8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514350" y="2598420"/>
              <a:ext cx="6253480" cy="8305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l"/>
              <a:r>
                <a:rPr 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  <a:sym typeface="+mn-ea"/>
                </a:rPr>
                <a:t>设备</a:t>
              </a:r>
              <a:r>
                <a:rPr lang="en-US" alt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  <a:sym typeface="+mn-ea"/>
                </a:rPr>
                <a:t>&amp;</a:t>
              </a:r>
              <a:r>
                <a:rPr lang="zh-CN" altLang="en-US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  <a:sym typeface="+mn-ea"/>
                </a:rPr>
                <a:t>工艺</a:t>
              </a:r>
              <a:r>
                <a:rPr lang="zh-CN" sz="5400" b="1" dirty="0">
                  <a:solidFill>
                    <a:srgbClr val="F4F1E8"/>
                  </a:solidFill>
                  <a:latin typeface="+mj-lt"/>
                  <a:ea typeface="+mj-ea"/>
                  <a:cs typeface="+mj-cs"/>
                </a:rPr>
                <a:t>对比</a:t>
              </a:r>
              <a:endParaRPr lang="zh-CN" sz="5400" b="1" dirty="0">
                <a:solidFill>
                  <a:srgbClr val="F4F1E8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27304" y="5892165"/>
            <a:ext cx="4019550" cy="2209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>
              <a:lnSpc>
                <a:spcPct val="90000"/>
              </a:lnSpc>
            </a:pPr>
            <a:r>
              <a:rPr lang="zh-CN" altLang="en-US" sz="1600" dirty="0">
                <a:solidFill>
                  <a:srgbClr val="D4D1C7"/>
                </a:solidFill>
                <a:latin typeface="+mn-lt"/>
                <a:ea typeface="+mn-ea"/>
                <a:cs typeface="+mn-cs"/>
              </a:rPr>
              <a:t>数控开料机   封边工艺   打孔设备</a:t>
            </a:r>
            <a:r>
              <a:rPr lang="en-US" altLang="zh-CN" sz="1600" dirty="0">
                <a:solidFill>
                  <a:srgbClr val="D4D1C7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zh-CN" altLang="en-US" sz="1600" dirty="0">
                <a:solidFill>
                  <a:srgbClr val="D4D1C7"/>
                </a:solidFill>
                <a:latin typeface="+mn-lt"/>
                <a:ea typeface="+mn-ea"/>
                <a:cs typeface="+mn-cs"/>
              </a:rPr>
              <a:t>劣质安装</a:t>
            </a:r>
            <a:endParaRPr lang="zh-CN" altLang="en-US" sz="1600" dirty="0">
              <a:solidFill>
                <a:srgbClr val="D4D1C7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图片 13" descr="好风景工业4[00_00_23][20260813-185905]"/>
          <p:cNvPicPr>
            <a:picLocks noChangeAspect="1"/>
          </p:cNvPicPr>
          <p:nvPr/>
        </p:nvPicPr>
        <p:blipFill>
          <a:blip r:embed="rId1"/>
          <a:srcRect l="22627" t="1781" r="28465"/>
          <a:stretch>
            <a:fillRect/>
          </a:stretch>
        </p:blipFill>
        <p:spPr>
          <a:xfrm>
            <a:off x="7123430" y="1109980"/>
            <a:ext cx="4008755" cy="4892675"/>
          </a:xfrm>
          <a:prstGeom prst="roundRect">
            <a:avLst>
              <a:gd name="adj" fmla="val 4340"/>
            </a:avLst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设备对比：数控开料机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508000" y="1524000"/>
            <a:ext cx="539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</a:t>
            </a:r>
            <a:r>
              <a:rPr lang="zh-CN" altLang="en-US" sz="20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</a:t>
            </a:r>
            <a:r>
              <a:rPr lang="en-US" sz="20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：南兴开料机（行业顶配）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508000" y="2159000"/>
            <a:ext cx="5397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全套南兴品牌开料雕刻一体机，核心部件进口配置，切割精度达±0.1mm。切口平整光滑无毛刺，可轻松加工各类异形造型门板，极小的裁切误差从源头保障了产品的精工品质与组装严丝合缝。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3302000" y="3492500"/>
            <a:ext cx="2603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自动化与高精度并存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实拍：工厂实景作业现场。设备运行稳定，效率高，能确保大规模生产下的一致性与稳定性，是高品质定制的坚实后盾。</a:t>
            </a:r>
            <a:endParaRPr lang="en-US" sz="13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9" name="Connector 9"/>
          <p:cNvCxnSpPr/>
          <p:nvPr>
            <p:custDataLst>
              <p:tags r:id="rId4"/>
            </p:custDataLst>
          </p:nvPr>
        </p:nvCxnSpPr>
        <p:spPr>
          <a:xfrm rot="5388540">
            <a:off x="4191000" y="3549661"/>
            <a:ext cx="381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C8C8C8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6286500" y="1524000"/>
            <a:ext cx="539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普通工厂：杂牌设备（品质隐患）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6286500" y="2159000"/>
            <a:ext cx="5397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</a:t>
            </a: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多采用无品牌保障的小众设备，机械传动精度低、机身易抖动。加工时极易出现切面毛躁、板材崩边掉角等问题，异形加工误差大，不仅影响视觉美观，更会导致后续封边不牢，埋下质量隐患。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7"/>
            </p:custDataLst>
          </p:nvPr>
        </p:nvSpPr>
        <p:spPr>
          <a:xfrm>
            <a:off x="9080500" y="3492500"/>
            <a:ext cx="2603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</a:t>
            </a:r>
            <a:r>
              <a:rPr lang="en-US" sz="14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工艺缺陷肉眼可见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实拍：劣质设备加工后的板材。边缘崩边严重，内部结构破损，不仅影响美观，更会导致安装缝隙大、使用易开裂，无法满足高品质定制需求。</a:t>
            </a:r>
            <a:endParaRPr lang="en-US" sz="1300" b="0" i="0" u="none" strike="noStrike">
              <a:solidFill>
                <a:srgbClr val="75757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08000" y="5778500"/>
            <a:ext cx="11176000" cy="762000"/>
          </a:xfrm>
          <a:prstGeom prst="roundRect">
            <a:avLst>
              <a:gd name="adj" fmla="val 0"/>
            </a:avLst>
          </a:prstGeom>
          <a:solidFill>
            <a:srgbClr val="E9E5DA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35000" y="5842000"/>
            <a:ext cx="1092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核心洞察：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开料是定制家具的“第一刀”，设备精度直接决定产品的基础品质。</a:t>
            </a:r>
            <a:r>
              <a:rPr lang="zh-CN" alt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选用的南兴设备，在精度、稳定性与加工能力上均远超行业杂牌，是我们敢于承诺品质的底气所在。</a:t>
            </a:r>
            <a:endParaRPr lang="en-US" sz="1100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65785" y="3492500"/>
            <a:ext cx="2652395" cy="2125345"/>
          </a:xfrm>
          <a:prstGeom prst="roundRect">
            <a:avLst>
              <a:gd name="adj" fmla="val 7272"/>
            </a:avLst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536055" y="3494405"/>
            <a:ext cx="2254250" cy="2118360"/>
          </a:xfrm>
          <a:prstGeom prst="roundRect">
            <a:avLst>
              <a:gd name="adj" fmla="val 7272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矩形 17"/>
          <p:cNvSpPr/>
          <p:nvPr>
            <p:custDataLst>
              <p:tags r:id="rId12"/>
            </p:custDataLst>
          </p:nvPr>
        </p:nvSpPr>
        <p:spPr>
          <a:xfrm>
            <a:off x="6033770" y="1524635"/>
            <a:ext cx="76200" cy="41783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 descr="对比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380355" y="2926080"/>
            <a:ext cx="1383030" cy="1654175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59390" y="1651000"/>
            <a:ext cx="304800" cy="304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01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工艺对比：封边工艺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508000" y="1397000"/>
            <a:ext cx="533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</a:t>
            </a:r>
            <a:r>
              <a:rPr lang="zh-CN" altLang="en-US" sz="22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</a:t>
            </a:r>
            <a:r>
              <a:rPr lang="en-US" sz="22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：PUR热熔封边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2"/>
            </p:custDataLst>
          </p:nvPr>
        </p:nvSpPr>
        <p:spPr>
          <a:xfrm>
            <a:off x="508000" y="1968500"/>
            <a:ext cx="5334000" cy="25400"/>
          </a:xfrm>
          <a:prstGeom prst="roundRect">
            <a:avLst>
              <a:gd name="adj" fmla="val 0"/>
            </a:avLst>
          </a:prstGeom>
          <a:solidFill>
            <a:srgbClr val="00563D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508000" y="2110105"/>
            <a:ext cx="5334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行业顶尖的南兴PUR热熔封边技术，通过湿气固化反应实现永久粘合。具有极强的耐高温与防水防潮性能，胶水分子结构稳定不易老化，封边后无明显胶线，视觉效果浑然一体，即使在南方潮湿环境下也能做到长久不开胶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3492500" y="3683000"/>
            <a:ext cx="2349500" cy="2286000"/>
          </a:xfrm>
          <a:prstGeom prst="roundRect">
            <a:avLst>
              <a:gd name="adj" fmla="val 0"/>
            </a:avLst>
          </a:prstGeom>
          <a:solidFill>
            <a:srgbClr val="00563D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3556000" y="3810000"/>
            <a:ext cx="2222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不可逆永久粘合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完美无痕，颜值更高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耐候性强，无惧潮湿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✅ 提升板材环保等级</a:t>
            </a:r>
            <a:endParaRPr lang="en-US" sz="1300" b="0" i="0" u="none" strike="noStrike">
              <a:solidFill>
                <a:srgbClr val="4040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6350000" y="1397000"/>
            <a:ext cx="533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普通工厂：传统EVA封边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1968500"/>
            <a:ext cx="5334000" cy="25400"/>
          </a:xfrm>
          <a:prstGeom prst="roundRect">
            <a:avLst>
              <a:gd name="adj" fmla="val 0"/>
            </a:avLst>
          </a:prstGeom>
          <a:solidFill>
            <a:srgbClr val="B49253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6350000" y="2089150"/>
            <a:ext cx="5334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传统的加热粘合工艺，胶水依赖温度变化，耐热性差。遇高温或水汽易软化开胶，封边后胶线厚重明显，影响家具整体美观。在南方潮湿地区，随着使用时间推移，极易出现脱胶、翘边甚至板材吸水发胀的问题。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9334500" y="3683000"/>
            <a:ext cx="2349500" cy="2286000"/>
          </a:xfrm>
          <a:prstGeom prst="roundRect">
            <a:avLst>
              <a:gd name="adj" fmla="val 0"/>
            </a:avLst>
          </a:prstGeom>
          <a:solidFill>
            <a:srgbClr val="B49253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0"/>
            </p:custDataLst>
          </p:nvPr>
        </p:nvSpPr>
        <p:spPr>
          <a:xfrm>
            <a:off x="9398000" y="3810000"/>
            <a:ext cx="22225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主要痛点：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胶水易老化脱落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胶线明显，影响美观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怕潮怕热，寿命较短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密封性差，易进甲醛</a:t>
            </a:r>
            <a:endParaRPr lang="en-US" sz="1300" b="0" i="0" u="none" strike="noStrike">
              <a:solidFill>
                <a:srgbClr val="4040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4985" y="3511550"/>
            <a:ext cx="2797810" cy="2303145"/>
          </a:xfrm>
          <a:prstGeom prst="rect">
            <a:avLst/>
          </a:prstGeom>
        </p:spPr>
      </p:pic>
      <p:sp>
        <p:nvSpPr>
          <p:cNvPr id="18" name="矩形 17"/>
          <p:cNvSpPr/>
          <p:nvPr>
            <p:custDataLst>
              <p:tags r:id="rId13"/>
            </p:custDataLst>
          </p:nvPr>
        </p:nvSpPr>
        <p:spPr>
          <a:xfrm>
            <a:off x="6033770" y="1524635"/>
            <a:ext cx="76200" cy="508190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 descr="对比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380355" y="2926080"/>
            <a:ext cx="1383030" cy="1654175"/>
          </a:xfrm>
          <a:prstGeom prst="rect">
            <a:avLst/>
          </a:prstGeom>
        </p:spPr>
      </p:pic>
      <p:pic>
        <p:nvPicPr>
          <p:cNvPr id="19" name="Picture 1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28200" y="1541780"/>
            <a:ext cx="304800" cy="3048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0">
            <a:off x="6988810" y="5330825"/>
            <a:ext cx="1197610" cy="135318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8000" y="5842000"/>
            <a:ext cx="1425575" cy="90043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55130" y="3683000"/>
            <a:ext cx="2423795" cy="159321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1564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02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270000" y="-1270000"/>
            <a:ext cx="3810000" cy="3810000"/>
          </a:xfrm>
          <a:prstGeom prst="ellipse">
            <a:avLst/>
          </a:prstGeom>
          <a:solidFill>
            <a:srgbClr val="22C55E">
              <a:alpha val="8000"/>
            </a:srgbClr>
          </a:solidFill>
          <a:ln cap="flat" cmpd="sng">
            <a:solidFill>
              <a:srgbClr val="0CAC47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设备对比：打孔设备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1"/>
            </p:custDataLst>
          </p:nvPr>
        </p:nvSpPr>
        <p:spPr>
          <a:xfrm>
            <a:off x="508000" y="1524000"/>
            <a:ext cx="533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</a:t>
            </a:r>
            <a:r>
              <a:rPr lang="zh-CN" altLang="en-US" sz="20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好风景</a:t>
            </a:r>
            <a:r>
              <a:rPr lang="en-US" sz="20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：南兴六面钻</a:t>
            </a:r>
            <a:endParaRPr lang="en-US" sz="1100"/>
          </a:p>
        </p:txBody>
      </p:sp>
      <p:cxnSp>
        <p:nvCxnSpPr>
          <p:cNvPr id="6" name="Connector 6"/>
          <p:cNvCxnSpPr/>
          <p:nvPr>
            <p:custDataLst>
              <p:tags r:id="rId2"/>
            </p:custDataLst>
          </p:nvPr>
        </p:nvCxnSpPr>
        <p:spPr>
          <a:xfrm rot="-8185">
            <a:off x="508008" y="20891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0563D">
                <a:alpha val="3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3365500" y="2286000"/>
            <a:ext cx="2476500" cy="2032000"/>
          </a:xfrm>
          <a:prstGeom prst="roundRect">
            <a:avLst>
              <a:gd name="adj" fmla="val 0"/>
            </a:avLst>
          </a:prstGeom>
          <a:solidFill>
            <a:srgbClr val="E9E5DA">
              <a:alpha val="100000"/>
            </a:srgbClr>
          </a:solidFill>
          <a:ln cap="flat" cmpd="sng">
            <a:solidFill>
              <a:srgbClr val="C1E4C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3492500" y="2476500"/>
            <a:ext cx="2286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563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智能化 · 高效率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CNC数控系统，一次装夹完成六面加工，无需人工反复翻转，精度控制在±0.05mm以内。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08000" y="46355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00563D">
              <a:alpha val="6000"/>
            </a:srgbClr>
          </a:solidFill>
          <a:ln w="12700" cap="flat" cmpd="sng">
            <a:solidFill>
              <a:srgbClr val="00563D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698500" y="4800600"/>
            <a:ext cx="508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工艺优势：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实现板材六面一次性精准打孔，孔位工整、无毛刺，从生产源头保障了柜体结构的稳固性，确保现场安装时严丝合缝，提升整体交付品质。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1524000"/>
            <a:ext cx="533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普通工厂：低端排钻</a:t>
            </a:r>
            <a:endParaRPr lang="en-US" sz="1100"/>
          </a:p>
        </p:txBody>
      </p:sp>
      <p:cxnSp>
        <p:nvCxnSpPr>
          <p:cNvPr id="13" name="Connector 13"/>
          <p:cNvCxnSpPr/>
          <p:nvPr>
            <p:custDataLst>
              <p:tags r:id="rId8"/>
            </p:custDataLst>
          </p:nvPr>
        </p:nvCxnSpPr>
        <p:spPr>
          <a:xfrm rot="-8185">
            <a:off x="6350008" y="2089150"/>
            <a:ext cx="533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B49253">
                <a:alpha val="3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9207500" y="2286000"/>
            <a:ext cx="2476500" cy="2032000"/>
          </a:xfrm>
          <a:prstGeom prst="roundRect">
            <a:avLst>
              <a:gd name="adj" fmla="val 0"/>
            </a:avLst>
          </a:prstGeom>
          <a:solidFill>
            <a:srgbClr val="E9E5DA">
              <a:alpha val="100000"/>
            </a:srgbClr>
          </a:solidFill>
          <a:ln cap="flat" cmpd="sng">
            <a:solidFill>
              <a:srgbClr val="E5C3C3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0"/>
            </p:custDataLst>
          </p:nvPr>
        </p:nvSpPr>
        <p:spPr>
          <a:xfrm>
            <a:off x="9334500" y="2476500"/>
            <a:ext cx="2286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</a:t>
            </a:r>
            <a:r>
              <a:rPr lang="en-US" sz="16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人工化 · 易误差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传统机械排钻，依赖人工多次翻转定位，精度受人为因素影响大，效率低下。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1"/>
            </p:custDataLst>
          </p:nvPr>
        </p:nvSpPr>
        <p:spPr>
          <a:xfrm>
            <a:off x="6350000" y="4635500"/>
            <a:ext cx="5334000" cy="1460500"/>
          </a:xfrm>
          <a:prstGeom prst="roundRect">
            <a:avLst>
              <a:gd name="adj" fmla="val 0"/>
            </a:avLst>
          </a:prstGeom>
          <a:solidFill>
            <a:srgbClr val="B49253">
              <a:alpha val="6000"/>
            </a:srgbClr>
          </a:solidFill>
          <a:ln w="12700" cap="flat" cmpd="sng">
            <a:solidFill>
              <a:srgbClr val="B49253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2"/>
            </p:custDataLst>
          </p:nvPr>
        </p:nvSpPr>
        <p:spPr>
          <a:xfrm>
            <a:off x="6540500" y="4800600"/>
            <a:ext cx="508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❌ </a:t>
            </a: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工艺局限：</a:t>
            </a:r>
            <a:r>
              <a:rPr lang="en-US" sz="1400" b="0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采用侧面分体式打孔，容易造成孔位偏差、孔洞边缘毛刺较多，直接导致后期柜体组装缝隙明显、门板高低不齐，影响家居的美观与耐用性。</a:t>
            </a:r>
            <a:endParaRPr lang="en-US" sz="1100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540500" y="2317750"/>
            <a:ext cx="2253615" cy="21082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42900" y="2249805"/>
            <a:ext cx="2964180" cy="207581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17"/>
            </p:custDataLst>
          </p:nvPr>
        </p:nvSpPr>
        <p:spPr>
          <a:xfrm>
            <a:off x="6033770" y="1524635"/>
            <a:ext cx="76200" cy="517398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 descr="对比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80355" y="2926080"/>
            <a:ext cx="1383030" cy="1654175"/>
          </a:xfrm>
          <a:prstGeom prst="rect">
            <a:avLst/>
          </a:prstGeom>
        </p:spPr>
      </p:pic>
      <p:pic>
        <p:nvPicPr>
          <p:cNvPr id="24" name="Picture 1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980805" y="1663700"/>
            <a:ext cx="304800" cy="3048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11564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04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8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35000" y="-635000"/>
            <a:ext cx="2540000" cy="2540000"/>
          </a:xfrm>
          <a:prstGeom prst="ellipse">
            <a:avLst/>
          </a:prstGeom>
          <a:solidFill>
            <a:srgbClr val="E5393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0" y="5080000"/>
            <a:ext cx="3810000" cy="3810000"/>
          </a:xfrm>
          <a:prstGeom prst="ellipse">
            <a:avLst/>
          </a:prstGeom>
          <a:solidFill>
            <a:srgbClr val="E53935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29200" y="896400"/>
            <a:ext cx="10972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900" b="1" i="0" u="none" strike="noStrike">
                <a:solidFill>
                  <a:srgbClr val="202923"/>
                </a:solidFill>
                <a:latin typeface="宋体" panose="02010600030101010101" pitchFamily="2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反面案例：劣质安装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08500" y="1651000"/>
            <a:ext cx="7239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925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非专业施工的真实翻车现场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508500" y="2222500"/>
            <a:ext cx="723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市面上部分小厂的典型安装案例。受限于落后的设备精度与不规范的施工工艺，导致柜体拼接缝隙过大、门板高低不平、封边极易开胶。这种劣质工艺不仅严重破坏了家居的整体美观，更直接影响了产品的使用寿命与使用体验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508500" y="3683000"/>
            <a:ext cx="2286000" cy="1460500"/>
          </a:xfrm>
          <a:prstGeom prst="roundRect">
            <a:avLst>
              <a:gd name="adj" fmla="val 0"/>
            </a:avLst>
          </a:prstGeom>
          <a:solidFill>
            <a:srgbClr val="E9E5DA">
              <a:alpha val="100000"/>
            </a:srgbClr>
          </a:solidFill>
          <a:ln w="12700" cap="flat" cmpd="sng">
            <a:solidFill>
              <a:srgbClr val="FCA5A5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99000" y="3873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080000" y="3873500"/>
            <a:ext cx="1714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基材偷工减料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699000" y="4292600"/>
            <a:ext cx="196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使用低密度劣质颗粒板，握钉力极差，长期使用易变形开裂，环保标准不达标。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921500" y="3683000"/>
            <a:ext cx="2286000" cy="1460500"/>
          </a:xfrm>
          <a:prstGeom prst="roundRect">
            <a:avLst>
              <a:gd name="adj" fmla="val 0"/>
            </a:avLst>
          </a:prstGeom>
          <a:solidFill>
            <a:srgbClr val="E9E5DA">
              <a:alpha val="100000"/>
            </a:srgbClr>
          </a:solidFill>
          <a:ln w="12700" cap="flat" cmpd="sng">
            <a:solidFill>
              <a:srgbClr val="FCA5A5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2000" y="3873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493000" y="3873500"/>
            <a:ext cx="1714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安装精度缺失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112000" y="4292600"/>
            <a:ext cx="196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设备老旧导致尺寸偏差大，柜体拼接缝隙不均，门板无法对齐，密封性差。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334500" y="3683000"/>
            <a:ext cx="2286000" cy="1460500"/>
          </a:xfrm>
          <a:prstGeom prst="roundRect">
            <a:avLst>
              <a:gd name="adj" fmla="val 0"/>
            </a:avLst>
          </a:prstGeom>
          <a:solidFill>
            <a:srgbClr val="E9E5DA">
              <a:alpha val="100000"/>
            </a:srgbClr>
          </a:solidFill>
          <a:ln w="12700" cap="flat" cmpd="sng">
            <a:solidFill>
              <a:srgbClr val="FCA5A5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0" y="38735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9906000" y="3873500"/>
            <a:ext cx="1714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封边工艺粗糙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525000" y="4292600"/>
            <a:ext cx="196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6A716D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手工封边易开胶脱落，不仅影响美观，还会导致板材内的有害物质持续释放。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508500" y="5397500"/>
            <a:ext cx="7112000" cy="952500"/>
          </a:xfrm>
          <a:prstGeom prst="roundRect">
            <a:avLst>
              <a:gd name="adj" fmla="val 0"/>
            </a:avLst>
          </a:prstGeom>
          <a:solidFill>
            <a:srgbClr val="FFEDD5">
              <a:alpha val="40000"/>
            </a:srgbClr>
          </a:solidFill>
          <a:ln w="12700" cap="flat" cmpd="sng">
            <a:solidFill>
              <a:srgbClr val="B49253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9000" y="55626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5080000" y="5524500"/>
            <a:ext cx="654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202923"/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核心警示：</a:t>
            </a:r>
            <a:r>
              <a:rPr lang="en-US" sz="1400" b="0" i="0" u="none" strike="noStrike">
                <a:solidFill>
                  <a:srgbClr val="202923">
                    <a:alpha val="80000"/>
                  </a:srgbClr>
                </a:solidFill>
                <a:latin typeface="微软雅黑" panose="020B0503020204020204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家装定制的品质不仅取决于设计，更取决于生产工艺与安装标准。选择具备专业资质、拥有标准化生产线的品牌，是避免此类“翻车”问题的唯一保障。</a:t>
            </a:r>
            <a:endParaRPr lang="en-US" sz="110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770" y="1931670"/>
            <a:ext cx="1437640" cy="127762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770" y="3265805"/>
            <a:ext cx="2841625" cy="274193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37130" y="1927860"/>
            <a:ext cx="1357630" cy="128079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9200" y="248399"/>
            <a:ext cx="45720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00563D"/>
                </a:solidFill>
                <a:latin typeface="微软雅黑" panose="020B0503020204020204" charset="-122"/>
              </a:rPr>
              <a:t>HIVISION 好风景家居</a:t>
            </a:r>
            <a:endParaRPr sz="1300" b="1">
              <a:solidFill>
                <a:srgbClr val="00563D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11200" y="248399"/>
            <a:ext cx="2149200" cy="2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>
                <a:solidFill>
                  <a:srgbClr val="6A716D"/>
                </a:solidFill>
                <a:latin typeface="微软雅黑" panose="020B0503020204020204" charset="-122"/>
              </a:rPr>
              <a:t>7S 培训系统</a:t>
            </a:r>
            <a:endParaRPr sz="12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9200" y="694800"/>
            <a:ext cx="11109600" cy="14400"/>
          </a:xfrm>
          <a:prstGeom prst="rect">
            <a:avLst/>
          </a:prstGeom>
          <a:solidFill>
            <a:srgbClr val="D4D1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260000" y="6570000"/>
            <a:ext cx="864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0">
                <a:solidFill>
                  <a:srgbClr val="6A716D"/>
                </a:solidFill>
                <a:latin typeface="微软雅黑" panose="020B0503020204020204" charset="-122"/>
              </a:rPr>
              <a:t>05</a:t>
            </a:r>
            <a:endParaRPr sz="900" b="0">
              <a:solidFill>
                <a:srgbClr val="6A716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0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1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2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13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14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15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16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17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18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19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20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1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2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3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4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5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6.xml><?xml version="1.0" encoding="utf-8"?>
<p:tagLst xmlns:p="http://schemas.openxmlformats.org/presentationml/2006/main">
  <p:tag name="KSO_WM_DIAGRAM_VIRTUALLY_FRAME" val="{&quot;height&quot;:410.2,&quot;left&quot;:40,&quot;top&quot;:110,&quot;width&quot;:895}"/>
</p:tagLst>
</file>

<file path=ppt/tags/tag27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28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29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30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1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2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3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4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5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6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7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8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39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4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40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41.xml><?xml version="1.0" encoding="utf-8"?>
<p:tagLst xmlns:p="http://schemas.openxmlformats.org/presentationml/2006/main">
  <p:tag name="KSO_WM_DIAGRAM_VIRTUALLY_FRAME" val="{&quot;height&quot;:407.45,&quot;left&quot;:27,&quot;top&quot;:120,&quot;width&quot;:893.0012251585115}"/>
</p:tagLst>
</file>

<file path=ppt/tags/tag42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5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6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7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8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ags/tag9.xml><?xml version="1.0" encoding="utf-8"?>
<p:tagLst xmlns:p="http://schemas.openxmlformats.org/presentationml/2006/main">
  <p:tag name="KSO_WM_DIAGRAM_VIRTUALLY_FRAME" val="{&quot;height&quot;:355,&quot;left&quot;:40,&quot;top&quot;:120,&quot;width&quot;:89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1502</Words>
  <Application>WPS 演示</Application>
  <PresentationFormat/>
  <Paragraphs>104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14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侯孟林</cp:lastModifiedBy>
  <cp:revision>30</cp:revision>
  <dcterms:created xsi:type="dcterms:W3CDTF">2026-08-06T05:48:00Z</dcterms:created>
  <dcterms:modified xsi:type="dcterms:W3CDTF">2026-08-13T11:05:57Z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{"Label":"1","ContentProducer":"001191110102MACQD9K64010000","ProduceID":"7670789887692606764","ReservedCode1":"","ContentPropagator":"","PropagateID":"","ReservedCode2":""}</vt:lpwstr>
  </property>
  <property fmtid="{D5CDD505-2E9C-101B-9397-08002B2CF9AE}" pid="3" name="KSOProductBuildVer">
    <vt:lpwstr>2052-12.1.0.28043</vt:lpwstr>
  </property>
  <property fmtid="{D5CDD505-2E9C-101B-9397-08002B2CF9AE}" pid="4" name="ICV">
    <vt:lpwstr>CD3B3DA4067643ECA2CEE03F731AA99A_12</vt:lpwstr>
  </property>
</Properties>
</file>