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6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40.svg" ContentType="image/svg+xml"/>
  <Override PartName="/ppt/media/image42.svg" ContentType="image/svg+xml"/>
  <Override PartName="/ppt/media/image44.svg" ContentType="image/svg+xml"/>
  <Override PartName="/ppt/media/image4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  <p:cmAuthor id="3" name="李理_NzQnvMN7" initials="authorId_179991848" lastIdx="0" clrIdx="2"/>
  <p:cmAuthor id="4" name="Jim Edson" initials="" lastIdx="0" clrIdx="3"/>
  <p:cmAuthor id="5" name="WPS_1679281038" initials="W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来看面料篇。面料是床垫与我们身体直接接触的部分，其品质至关重要。市面上常见的有针织、天丝、竹纤维等面料。好风景床垫在面料选择上尤为严格，我们精选高品质针织面料，不仅触感柔软，更经过了专业的抗菌防螨处理，能有效守护家人的健康。同时，优秀的透气排湿设计和环保印染工艺，确保了睡眠环境的干爽、舒适与安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填充篇，它决定了床垫的舒适度和承托性。常见的填充材料有海绵、乳胶、记忆棉等。好风景床垫的优势在于我们的“黄金配比填充层”。我们将多种优质材料进行科学组合，既保证了足够的支撑，又提供了极致的舒适。特别是我们采用的进口天然乳胶和零压记忆棉，能精准贴合身体曲线，有效缓解压力。同时，所有材料都经过严格筛选，确保环保无异味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来看看床垫的“骨架”——弹簧。弹簧决定了床垫的支撑性和耐用性。好风景床垫主力采用的是静音独立袋装弹簧，它能有效减少伴侣间的睡眠干扰。我们使用的高碳钢材质，保证了弹簧的弹性和耐用性。更值得一提的是，我们部分高端系列还采用了分区承托设计和边缘加固技术，为用户提供更科学、更持久的支撑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CONTENT">
    <p:bg>
      <p:bgPr>
        <a:solidFill>
          <a:srgbClr val="F6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420624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4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9555480" y="6382512"/>
            <a:ext cx="1810512" cy="0"/>
          </a:xfrm>
          <a:prstGeom prst="line">
            <a:avLst/>
          </a:prstGeom>
          <a:noFill/>
          <a:ln w="1016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55480" y="6473952"/>
            <a:ext cx="1810512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好风景家居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SECTION">
    <p:bg>
      <p:bgPr>
        <a:solidFill>
          <a:srgbClr val="123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66928"/>
            <a:ext cx="731520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256032"/>
            <a:ext cx="438912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4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上标中文下内-无背景-有间隙-无副标-3"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0" hasCustomPrompt="1"/>
            <p:custDataLst>
              <p:tags r:id="rId2"/>
            </p:custDataLst>
          </p:nvPr>
        </p:nvSpPr>
        <p:spPr>
          <a:xfrm>
            <a:off x="609600" y="482505"/>
            <a:ext cx="10972800" cy="7111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10000"/>
              </a:lnSpc>
              <a:defRPr sz="3600" b="1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1" hasCustomPrompt="1"/>
            <p:custDataLst>
              <p:tags r:id="rId3"/>
            </p:custDataLst>
          </p:nvPr>
        </p:nvSpPr>
        <p:spPr>
          <a:xfrm>
            <a:off x="609600" y="1523705"/>
            <a:ext cx="10972800" cy="6096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buNone/>
              <a:defRPr sz="1595" b="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单击此处添加文本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idx="12" hasCustomPrompt="1"/>
            <p:custDataLst>
              <p:tags r:id="rId4"/>
            </p:custDataLst>
          </p:nvPr>
        </p:nvSpPr>
        <p:spPr>
          <a:xfrm>
            <a:off x="609600" y="2400005"/>
            <a:ext cx="10972800" cy="384839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200" b="0" i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单击此处添加文本</a:t>
            </a:r>
            <a:endParaRPr lang="zh-CN" alt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tags" Target="../tags/tag138.xml"/><Relationship Id="rId6" Type="http://schemas.openxmlformats.org/officeDocument/2006/relationships/image" Target="../media/image12.png"/><Relationship Id="rId5" Type="http://schemas.openxmlformats.org/officeDocument/2006/relationships/tags" Target="../tags/tag137.xml"/><Relationship Id="rId4" Type="http://schemas.openxmlformats.org/officeDocument/2006/relationships/tags" Target="../tags/tag136.xml"/><Relationship Id="rId3" Type="http://schemas.openxmlformats.org/officeDocument/2006/relationships/tags" Target="../tags/tag135.xml"/><Relationship Id="rId2" Type="http://schemas.openxmlformats.org/officeDocument/2006/relationships/image" Target="../media/image11.jpeg"/><Relationship Id="rId1" Type="http://schemas.openxmlformats.org/officeDocument/2006/relationships/tags" Target="../tags/tag134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tags" Target="../tags/tag142.xml"/><Relationship Id="rId5" Type="http://schemas.openxmlformats.org/officeDocument/2006/relationships/image" Target="../media/image14.png"/><Relationship Id="rId4" Type="http://schemas.openxmlformats.org/officeDocument/2006/relationships/tags" Target="../tags/tag141.xml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51.xml"/><Relationship Id="rId8" Type="http://schemas.openxmlformats.org/officeDocument/2006/relationships/tags" Target="../tags/tag150.xml"/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4" Type="http://schemas.openxmlformats.org/officeDocument/2006/relationships/slideLayout" Target="../slideLayouts/slideLayout4.xml"/><Relationship Id="rId13" Type="http://schemas.openxmlformats.org/officeDocument/2006/relationships/tags" Target="../tags/tag155.xml"/><Relationship Id="rId12" Type="http://schemas.openxmlformats.org/officeDocument/2006/relationships/tags" Target="../tags/tag154.xml"/><Relationship Id="rId11" Type="http://schemas.openxmlformats.org/officeDocument/2006/relationships/tags" Target="../tags/tag153.xml"/><Relationship Id="rId10" Type="http://schemas.openxmlformats.org/officeDocument/2006/relationships/tags" Target="../tags/tag152.xml"/><Relationship Id="rId1" Type="http://schemas.openxmlformats.org/officeDocument/2006/relationships/tags" Target="../tags/tag143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image" Target="../media/image22.svg"/><Relationship Id="rId7" Type="http://schemas.openxmlformats.org/officeDocument/2006/relationships/image" Target="../media/image21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6" Type="http://schemas.openxmlformats.org/officeDocument/2006/relationships/notesSlide" Target="../notesSlides/notesSlide2.xml"/><Relationship Id="rId15" Type="http://schemas.openxmlformats.org/officeDocument/2006/relationships/slideLayout" Target="../slideLayouts/slideLayout5.xml"/><Relationship Id="rId14" Type="http://schemas.openxmlformats.org/officeDocument/2006/relationships/image" Target="../media/image28.svg"/><Relationship Id="rId13" Type="http://schemas.openxmlformats.org/officeDocument/2006/relationships/image" Target="../media/image27.png"/><Relationship Id="rId12" Type="http://schemas.openxmlformats.org/officeDocument/2006/relationships/image" Target="../media/image26.svg"/><Relationship Id="rId11" Type="http://schemas.openxmlformats.org/officeDocument/2006/relationships/image" Target="../media/image25.png"/><Relationship Id="rId10" Type="http://schemas.openxmlformats.org/officeDocument/2006/relationships/image" Target="../media/image24.svg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.xml"/><Relationship Id="rId8" Type="http://schemas.openxmlformats.org/officeDocument/2006/relationships/image" Target="../media/image24.svg"/><Relationship Id="rId7" Type="http://schemas.openxmlformats.org/officeDocument/2006/relationships/image" Target="../media/image23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0" Type="http://schemas.openxmlformats.org/officeDocument/2006/relationships/notesSlide" Target="../notesSlides/notesSlide3.xml"/><Relationship Id="rId1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png"/><Relationship Id="rId8" Type="http://schemas.openxmlformats.org/officeDocument/2006/relationships/image" Target="../media/image42.svg"/><Relationship Id="rId7" Type="http://schemas.openxmlformats.org/officeDocument/2006/relationships/image" Target="../media/image41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4" Type="http://schemas.openxmlformats.org/officeDocument/2006/relationships/notesSlide" Target="../notesSlides/notesSlide4.xml"/><Relationship Id="rId13" Type="http://schemas.openxmlformats.org/officeDocument/2006/relationships/slideLayout" Target="../slideLayouts/slideLayout5.xml"/><Relationship Id="rId12" Type="http://schemas.openxmlformats.org/officeDocument/2006/relationships/image" Target="../media/image46.svg"/><Relationship Id="rId11" Type="http://schemas.openxmlformats.org/officeDocument/2006/relationships/image" Target="../media/image45.png"/><Relationship Id="rId10" Type="http://schemas.openxmlformats.org/officeDocument/2006/relationships/image" Target="../media/image44.svg"/><Relationship Id="rId1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64.xml"/><Relationship Id="rId8" Type="http://schemas.openxmlformats.org/officeDocument/2006/relationships/tags" Target="../tags/tag163.xml"/><Relationship Id="rId7" Type="http://schemas.openxmlformats.org/officeDocument/2006/relationships/tags" Target="../tags/tag162.xml"/><Relationship Id="rId6" Type="http://schemas.openxmlformats.org/officeDocument/2006/relationships/tags" Target="../tags/tag161.xml"/><Relationship Id="rId5" Type="http://schemas.openxmlformats.org/officeDocument/2006/relationships/tags" Target="../tags/tag160.xml"/><Relationship Id="rId4" Type="http://schemas.openxmlformats.org/officeDocument/2006/relationships/tags" Target="../tags/tag159.xml"/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7" Type="http://schemas.openxmlformats.org/officeDocument/2006/relationships/slideLayout" Target="../slideLayouts/slideLayout6.xml"/><Relationship Id="rId16" Type="http://schemas.openxmlformats.org/officeDocument/2006/relationships/tags" Target="../tags/tag171.xml"/><Relationship Id="rId15" Type="http://schemas.openxmlformats.org/officeDocument/2006/relationships/tags" Target="../tags/tag170.xml"/><Relationship Id="rId14" Type="http://schemas.openxmlformats.org/officeDocument/2006/relationships/tags" Target="../tags/tag169.xml"/><Relationship Id="rId13" Type="http://schemas.openxmlformats.org/officeDocument/2006/relationships/tags" Target="../tags/tag168.xml"/><Relationship Id="rId12" Type="http://schemas.openxmlformats.org/officeDocument/2006/relationships/tags" Target="../tags/tag167.xml"/><Relationship Id="rId11" Type="http://schemas.openxmlformats.org/officeDocument/2006/relationships/tags" Target="../tags/tag166.xml"/><Relationship Id="rId10" Type="http://schemas.openxmlformats.org/officeDocument/2006/relationships/tags" Target="../tags/tag165.xml"/><Relationship Id="rId1" Type="http://schemas.openxmlformats.org/officeDocument/2006/relationships/tags" Target="../tags/tag15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8" Type="http://schemas.openxmlformats.org/officeDocument/2006/relationships/slideLayout" Target="../slideLayouts/slideLayout4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8" Type="http://schemas.openxmlformats.org/officeDocument/2006/relationships/image" Target="../media/image3.jpeg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9" Type="http://schemas.openxmlformats.org/officeDocument/2006/relationships/slideLayout" Target="../slideLayouts/slideLayout4.xml"/><Relationship Id="rId18" Type="http://schemas.openxmlformats.org/officeDocument/2006/relationships/tags" Target="../tags/tag32.xml"/><Relationship Id="rId17" Type="http://schemas.openxmlformats.org/officeDocument/2006/relationships/tags" Target="../tags/tag31.xml"/><Relationship Id="rId16" Type="http://schemas.openxmlformats.org/officeDocument/2006/relationships/image" Target="../media/image7.jpeg"/><Relationship Id="rId15" Type="http://schemas.openxmlformats.org/officeDocument/2006/relationships/tags" Target="../tags/tag30.xml"/><Relationship Id="rId14" Type="http://schemas.openxmlformats.org/officeDocument/2006/relationships/image" Target="../media/image6.jpeg"/><Relationship Id="rId13" Type="http://schemas.openxmlformats.org/officeDocument/2006/relationships/tags" Target="../tags/tag29.xml"/><Relationship Id="rId12" Type="http://schemas.openxmlformats.org/officeDocument/2006/relationships/image" Target="../media/image5.jpeg"/><Relationship Id="rId11" Type="http://schemas.openxmlformats.org/officeDocument/2006/relationships/tags" Target="../tags/tag28.xml"/><Relationship Id="rId10" Type="http://schemas.openxmlformats.org/officeDocument/2006/relationships/image" Target="../media/image4.jpeg"/><Relationship Id="rId1" Type="http://schemas.openxmlformats.org/officeDocument/2006/relationships/tags" Target="../tags/tag20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5" Type="http://schemas.openxmlformats.org/officeDocument/2006/relationships/slideLayout" Target="../slideLayouts/slideLayout4.xml"/><Relationship Id="rId24" Type="http://schemas.openxmlformats.org/officeDocument/2006/relationships/tags" Target="../tags/tag56.xml"/><Relationship Id="rId23" Type="http://schemas.openxmlformats.org/officeDocument/2006/relationships/tags" Target="../tags/tag55.xml"/><Relationship Id="rId22" Type="http://schemas.openxmlformats.org/officeDocument/2006/relationships/tags" Target="../tags/tag54.xml"/><Relationship Id="rId21" Type="http://schemas.openxmlformats.org/officeDocument/2006/relationships/tags" Target="../tags/tag53.xml"/><Relationship Id="rId20" Type="http://schemas.openxmlformats.org/officeDocument/2006/relationships/tags" Target="../tags/tag52.xml"/><Relationship Id="rId2" Type="http://schemas.openxmlformats.org/officeDocument/2006/relationships/tags" Target="../tags/tag34.xml"/><Relationship Id="rId19" Type="http://schemas.openxmlformats.org/officeDocument/2006/relationships/tags" Target="../tags/tag51.xml"/><Relationship Id="rId18" Type="http://schemas.openxmlformats.org/officeDocument/2006/relationships/tags" Target="../tags/tag50.xml"/><Relationship Id="rId17" Type="http://schemas.openxmlformats.org/officeDocument/2006/relationships/tags" Target="../tags/tag49.xml"/><Relationship Id="rId16" Type="http://schemas.openxmlformats.org/officeDocument/2006/relationships/tags" Target="../tags/tag48.xml"/><Relationship Id="rId15" Type="http://schemas.openxmlformats.org/officeDocument/2006/relationships/tags" Target="../tags/tag47.xml"/><Relationship Id="rId14" Type="http://schemas.openxmlformats.org/officeDocument/2006/relationships/tags" Target="../tags/tag46.xml"/><Relationship Id="rId13" Type="http://schemas.openxmlformats.org/officeDocument/2006/relationships/tags" Target="../tags/tag45.xml"/><Relationship Id="rId12" Type="http://schemas.openxmlformats.org/officeDocument/2006/relationships/tags" Target="../tags/tag44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tags" Target="../tags/tag3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4" Type="http://schemas.openxmlformats.org/officeDocument/2006/relationships/slideLayout" Target="../slideLayouts/slideLayout4.xml"/><Relationship Id="rId13" Type="http://schemas.openxmlformats.org/officeDocument/2006/relationships/tags" Target="../tags/tag68.xml"/><Relationship Id="rId12" Type="http://schemas.openxmlformats.org/officeDocument/2006/relationships/tags" Target="../tags/tag67.xml"/><Relationship Id="rId11" Type="http://schemas.openxmlformats.org/officeDocument/2006/relationships/tags" Target="../tags/tag66.xml"/><Relationship Id="rId10" Type="http://schemas.openxmlformats.org/officeDocument/2006/relationships/image" Target="../media/image8.png"/><Relationship Id="rId1" Type="http://schemas.openxmlformats.org/officeDocument/2006/relationships/tags" Target="../tags/tag5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6" Type="http://schemas.openxmlformats.org/officeDocument/2006/relationships/slideLayout" Target="../slideLayouts/slideLayout4.xml"/><Relationship Id="rId15" Type="http://schemas.openxmlformats.org/officeDocument/2006/relationships/tags" Target="../tags/tag82.xml"/><Relationship Id="rId14" Type="http://schemas.openxmlformats.org/officeDocument/2006/relationships/image" Target="../media/image9.png"/><Relationship Id="rId13" Type="http://schemas.openxmlformats.org/officeDocument/2006/relationships/tags" Target="../tags/tag81.xml"/><Relationship Id="rId12" Type="http://schemas.openxmlformats.org/officeDocument/2006/relationships/tags" Target="../tags/tag80.xml"/><Relationship Id="rId11" Type="http://schemas.openxmlformats.org/officeDocument/2006/relationships/tags" Target="../tags/tag79.xml"/><Relationship Id="rId10" Type="http://schemas.openxmlformats.org/officeDocument/2006/relationships/tags" Target="../tags/tag78.xml"/><Relationship Id="rId1" Type="http://schemas.openxmlformats.org/officeDocument/2006/relationships/tags" Target="../tags/tag69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2" Type="http://schemas.openxmlformats.org/officeDocument/2006/relationships/slideLayout" Target="../slideLayouts/slideLayout4.xml"/><Relationship Id="rId11" Type="http://schemas.openxmlformats.org/officeDocument/2006/relationships/tags" Target="../tags/tag93.xml"/><Relationship Id="rId10" Type="http://schemas.openxmlformats.org/officeDocument/2006/relationships/tags" Target="../tags/tag92.xml"/><Relationship Id="rId1" Type="http://schemas.openxmlformats.org/officeDocument/2006/relationships/tags" Target="../tags/tag83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image" Target="../media/image10.jpeg"/><Relationship Id="rId1" Type="http://schemas.openxmlformats.org/officeDocument/2006/relationships/tags" Target="../tags/tag94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05.xml"/><Relationship Id="rId8" Type="http://schemas.openxmlformats.org/officeDocument/2006/relationships/tags" Target="../tags/tag104.xml"/><Relationship Id="rId7" Type="http://schemas.openxmlformats.org/officeDocument/2006/relationships/tags" Target="../tags/tag103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38" Type="http://schemas.openxmlformats.org/officeDocument/2006/relationships/slideLayout" Target="../slideLayouts/slideLayout4.xml"/><Relationship Id="rId37" Type="http://schemas.openxmlformats.org/officeDocument/2006/relationships/tags" Target="../tags/tag133.xml"/><Relationship Id="rId36" Type="http://schemas.openxmlformats.org/officeDocument/2006/relationships/tags" Target="../tags/tag132.xml"/><Relationship Id="rId35" Type="http://schemas.openxmlformats.org/officeDocument/2006/relationships/tags" Target="../tags/tag131.xml"/><Relationship Id="rId34" Type="http://schemas.openxmlformats.org/officeDocument/2006/relationships/tags" Target="../tags/tag130.xml"/><Relationship Id="rId33" Type="http://schemas.openxmlformats.org/officeDocument/2006/relationships/tags" Target="../tags/tag129.xml"/><Relationship Id="rId32" Type="http://schemas.openxmlformats.org/officeDocument/2006/relationships/tags" Target="../tags/tag128.xml"/><Relationship Id="rId31" Type="http://schemas.openxmlformats.org/officeDocument/2006/relationships/tags" Target="../tags/tag127.xml"/><Relationship Id="rId30" Type="http://schemas.openxmlformats.org/officeDocument/2006/relationships/tags" Target="../tags/tag126.xml"/><Relationship Id="rId3" Type="http://schemas.openxmlformats.org/officeDocument/2006/relationships/tags" Target="../tags/tag99.xml"/><Relationship Id="rId29" Type="http://schemas.openxmlformats.org/officeDocument/2006/relationships/tags" Target="../tags/tag125.xml"/><Relationship Id="rId28" Type="http://schemas.openxmlformats.org/officeDocument/2006/relationships/tags" Target="../tags/tag124.xml"/><Relationship Id="rId27" Type="http://schemas.openxmlformats.org/officeDocument/2006/relationships/tags" Target="../tags/tag123.xml"/><Relationship Id="rId26" Type="http://schemas.openxmlformats.org/officeDocument/2006/relationships/tags" Target="../tags/tag122.xml"/><Relationship Id="rId25" Type="http://schemas.openxmlformats.org/officeDocument/2006/relationships/tags" Target="../tags/tag121.xml"/><Relationship Id="rId24" Type="http://schemas.openxmlformats.org/officeDocument/2006/relationships/tags" Target="../tags/tag120.xml"/><Relationship Id="rId23" Type="http://schemas.openxmlformats.org/officeDocument/2006/relationships/tags" Target="../tags/tag119.xml"/><Relationship Id="rId22" Type="http://schemas.openxmlformats.org/officeDocument/2006/relationships/tags" Target="../tags/tag118.xml"/><Relationship Id="rId21" Type="http://schemas.openxmlformats.org/officeDocument/2006/relationships/tags" Target="../tags/tag117.xml"/><Relationship Id="rId20" Type="http://schemas.openxmlformats.org/officeDocument/2006/relationships/tags" Target="../tags/tag116.xml"/><Relationship Id="rId2" Type="http://schemas.openxmlformats.org/officeDocument/2006/relationships/tags" Target="../tags/tag98.xml"/><Relationship Id="rId19" Type="http://schemas.openxmlformats.org/officeDocument/2006/relationships/tags" Target="../tags/tag115.xml"/><Relationship Id="rId18" Type="http://schemas.openxmlformats.org/officeDocument/2006/relationships/tags" Target="../tags/tag114.xml"/><Relationship Id="rId17" Type="http://schemas.openxmlformats.org/officeDocument/2006/relationships/tags" Target="../tags/tag113.xml"/><Relationship Id="rId16" Type="http://schemas.openxmlformats.org/officeDocument/2006/relationships/tags" Target="../tags/tag112.xml"/><Relationship Id="rId15" Type="http://schemas.openxmlformats.org/officeDocument/2006/relationships/tags" Target="../tags/tag111.xml"/><Relationship Id="rId14" Type="http://schemas.openxmlformats.org/officeDocument/2006/relationships/tags" Target="../tags/tag110.xml"/><Relationship Id="rId13" Type="http://schemas.openxmlformats.org/officeDocument/2006/relationships/tags" Target="../tags/tag109.xml"/><Relationship Id="rId12" Type="http://schemas.openxmlformats.org/officeDocument/2006/relationships/tags" Target="../tags/tag108.xml"/><Relationship Id="rId11" Type="http://schemas.openxmlformats.org/officeDocument/2006/relationships/tags" Target="../tags/tag107.xml"/><Relationship Id="rId10" Type="http://schemas.openxmlformats.org/officeDocument/2006/relationships/tags" Target="../tags/tag106.xml"/><Relationship Id="rId1" Type="http://schemas.openxmlformats.org/officeDocument/2006/relationships/tags" Target="../tags/tag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da1053a0a2f0cbcb8f673851833c06fd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0"/>
            <a:ext cx="59737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69280" y="0"/>
            <a:ext cx="1371600" cy="6858000"/>
          </a:xfrm>
          <a:prstGeom prst="rect">
            <a:avLst/>
          </a:prstGeom>
          <a:solidFill>
            <a:srgbClr val="123D31">
              <a:alpha val="6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508760"/>
            <a:ext cx="5394960" cy="1325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 7S｜睡眠与床垫基础知识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530352" y="3154680"/>
            <a:ext cx="53035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产品知识完整整理版｜适用于线上与门店培训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30352" y="3703320"/>
            <a:ext cx="53035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设计 · 材质 · 结构 · 功能 · 客群 · 销售表达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8" name="Picture 4" descr="复件 2a0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508875" y="4152900"/>
            <a:ext cx="2821305" cy="1092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338580" y="1878965"/>
            <a:ext cx="9206865" cy="15684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>
              <a:lnSpc>
                <a:spcPct val="150000"/>
              </a:lnSpc>
            </a:pPr>
            <a:r>
              <a:rPr lang="zh-CN" altLang="en-US" sz="28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过硬的床垫：</a:t>
            </a:r>
            <a:r>
              <a:rPr lang="zh-CN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太硬的床不能让您的肩、臀合理下陷，会造成肩部和臀部向内扣紧，腰部悬空并导致脊椎被迫弯曲，而这样的压力也会导致循环系统的不畅和尾椎、肌肉的疼痛。</a:t>
            </a:r>
            <a:r>
              <a:rPr lang="zh-CN" altLang="en-US" sz="1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(展示：如下图）</a:t>
            </a:r>
            <a:endParaRPr lang="zh-CN" altLang="en-US" sz="1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燕尾形 2"/>
          <p:cNvSpPr/>
          <p:nvPr>
            <p:custDataLst>
              <p:tags r:id="rId4"/>
            </p:custDataLst>
          </p:nvPr>
        </p:nvSpPr>
        <p:spPr>
          <a:xfrm>
            <a:off x="1887220" y="4422775"/>
            <a:ext cx="647065" cy="553085"/>
          </a:xfrm>
          <a:prstGeom prst="chevron">
            <a:avLst>
              <a:gd name="adj" fmla="val 4854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085D3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073743932" name="对象 24"/>
          <p:cNvPicPr/>
          <p:nvPr>
            <p:custDataLst>
              <p:tags r:id="rId5"/>
            </p:custDataLst>
          </p:nvPr>
        </p:nvPicPr>
        <p:blipFill>
          <a:blip r:embed="rId6"/>
          <a:srcRect t="-739" r="-134" b="-1108"/>
          <a:stretch>
            <a:fillRect/>
          </a:stretch>
        </p:blipFill>
        <p:spPr>
          <a:xfrm>
            <a:off x="2963545" y="4152900"/>
            <a:ext cx="4116705" cy="105473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12" name="Picture 4" descr="复件 (3) 2a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95260" y="4192270"/>
            <a:ext cx="2954655" cy="996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348105" y="1853565"/>
            <a:ext cx="9496425" cy="15684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>
              <a:lnSpc>
                <a:spcPct val="150000"/>
              </a:lnSpc>
            </a:pPr>
            <a:r>
              <a:rPr lang="zh-CN" altLang="en-US" sz="28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软硬适中床垫</a:t>
            </a:r>
            <a:r>
              <a:rPr lang="zh-CN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，能让您的身体得到合理、舒适的支撑。它的柔软度足以使您的肩、臀正常下陷并得到相应的回弹支撑。您的脊椎将呈现完全放松、自然的状态，保证人体得到舒适而又健康的睡眠。</a:t>
            </a:r>
            <a:r>
              <a:rPr lang="zh-CN" altLang="en-US" sz="1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(展示：如下图）</a:t>
            </a:r>
            <a:endParaRPr lang="zh-CN" altLang="en-US" sz="1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燕尾形 2"/>
          <p:cNvSpPr/>
          <p:nvPr>
            <p:custDataLst>
              <p:tags r:id="rId3"/>
            </p:custDataLst>
          </p:nvPr>
        </p:nvSpPr>
        <p:spPr>
          <a:xfrm>
            <a:off x="2002155" y="4450080"/>
            <a:ext cx="647065" cy="553085"/>
          </a:xfrm>
          <a:prstGeom prst="chevron">
            <a:avLst>
              <a:gd name="adj" fmla="val 4854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085D3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073743933" name="对象 26"/>
          <p:cNvPicPr/>
          <p:nvPr>
            <p:custDataLst>
              <p:tags r:id="rId4"/>
            </p:custDataLst>
          </p:nvPr>
        </p:nvPicPr>
        <p:blipFill>
          <a:blip r:embed="rId5"/>
          <a:srcRect t="-739" r="-134" b="-1108"/>
          <a:stretch>
            <a:fillRect/>
          </a:stretch>
        </p:blipFill>
        <p:spPr>
          <a:xfrm>
            <a:off x="3416935" y="4192270"/>
            <a:ext cx="4032250" cy="102743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流程图: 可选过程 8"/>
          <p:cNvSpPr/>
          <p:nvPr>
            <p:custDataLst>
              <p:tags r:id="rId1"/>
            </p:custDataLst>
          </p:nvPr>
        </p:nvSpPr>
        <p:spPr>
          <a:xfrm>
            <a:off x="1130300" y="2263140"/>
            <a:ext cx="2922270" cy="1337310"/>
          </a:xfrm>
          <a:prstGeom prst="flowChartAlternateProcess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流程图: 可选过程 9"/>
          <p:cNvSpPr/>
          <p:nvPr>
            <p:custDataLst>
              <p:tags r:id="rId2"/>
            </p:custDataLst>
          </p:nvPr>
        </p:nvSpPr>
        <p:spPr>
          <a:xfrm>
            <a:off x="1130300" y="4022725"/>
            <a:ext cx="2922270" cy="1337310"/>
          </a:xfrm>
          <a:prstGeom prst="flowChartAlternateProcess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流程图: 可选过程 10"/>
          <p:cNvSpPr/>
          <p:nvPr>
            <p:custDataLst>
              <p:tags r:id="rId3"/>
            </p:custDataLst>
          </p:nvPr>
        </p:nvSpPr>
        <p:spPr>
          <a:xfrm>
            <a:off x="4587875" y="4022725"/>
            <a:ext cx="2922270" cy="1337310"/>
          </a:xfrm>
          <a:prstGeom prst="flowChartAlternateProcess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流程图: 可选过程 11"/>
          <p:cNvSpPr/>
          <p:nvPr>
            <p:custDataLst>
              <p:tags r:id="rId4"/>
            </p:custDataLst>
          </p:nvPr>
        </p:nvSpPr>
        <p:spPr>
          <a:xfrm>
            <a:off x="8171815" y="4022725"/>
            <a:ext cx="2922270" cy="1337310"/>
          </a:xfrm>
          <a:prstGeom prst="flowChartAlternateProcess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流程图: 可选过程 12"/>
          <p:cNvSpPr/>
          <p:nvPr>
            <p:custDataLst>
              <p:tags r:id="rId5"/>
            </p:custDataLst>
          </p:nvPr>
        </p:nvSpPr>
        <p:spPr>
          <a:xfrm>
            <a:off x="4635500" y="2263140"/>
            <a:ext cx="2922270" cy="1337310"/>
          </a:xfrm>
          <a:prstGeom prst="flowChartAlternateProcess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流程图: 可选过程 13"/>
          <p:cNvSpPr/>
          <p:nvPr>
            <p:custDataLst>
              <p:tags r:id="rId6"/>
            </p:custDataLst>
          </p:nvPr>
        </p:nvSpPr>
        <p:spPr>
          <a:xfrm>
            <a:off x="8171815" y="2263140"/>
            <a:ext cx="2922270" cy="1337310"/>
          </a:xfrm>
          <a:prstGeom prst="flowChartAlternateProcess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俯卧不闷胸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4479925" y="1049020"/>
            <a:ext cx="32327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床垫销售口诀</a:t>
            </a:r>
            <a:endParaRPr lang="zh-CN" altLang="en-US" sz="40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8"/>
            </p:custDataLst>
          </p:nvPr>
        </p:nvSpPr>
        <p:spPr>
          <a:xfrm>
            <a:off x="1590040" y="2668905"/>
            <a:ext cx="22326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平躺不留缝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5009515" y="2668905"/>
            <a:ext cx="2078990" cy="687070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p>
            <a:r>
              <a:rPr lang="zh-CN" altLang="en-US" sz="28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侧卧不压肩</a:t>
            </a:r>
            <a:endParaRPr lang="zh-CN" altLang="en-US" sz="2800" b="1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0"/>
            </p:custDataLst>
          </p:nvPr>
        </p:nvSpPr>
        <p:spPr>
          <a:xfrm>
            <a:off x="1312545" y="4399280"/>
            <a:ext cx="25101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边缘要稳固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1"/>
            </p:custDataLst>
          </p:nvPr>
        </p:nvSpPr>
        <p:spPr>
          <a:xfrm>
            <a:off x="4752340" y="4392295"/>
            <a:ext cx="25927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环保要健康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2"/>
            </p:custDataLst>
          </p:nvPr>
        </p:nvSpPr>
        <p:spPr>
          <a:xfrm>
            <a:off x="8275320" y="4392295"/>
            <a:ext cx="27571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拆卸易清洗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1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0" y="-1016000"/>
            <a:ext cx="3048000" cy="3048000"/>
          </a:xfrm>
          <a:prstGeom prst="ellipse">
            <a:avLst/>
          </a:prstGeom>
          <a:solidFill>
            <a:srgbClr val="005A9C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1016000" y="5334000"/>
            <a:ext cx="2540000" cy="2540000"/>
          </a:xfrm>
          <a:prstGeom prst="ellipse">
            <a:avLst/>
          </a:prstGeom>
          <a:solidFill>
            <a:srgbClr val="005A9C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2426970" y="635000"/>
            <a:ext cx="8201025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面料篇：亲肤透气，守护健康第一道防线</a:t>
            </a:r>
            <a:endParaRPr lang="en-US" sz="3200" b="1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33782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1651000"/>
            <a:ext cx="3378200" cy="50800"/>
          </a:xfrm>
          <a:prstGeom prst="roundRect">
            <a:avLst>
              <a:gd name="adj" fmla="val 0"/>
            </a:avLst>
          </a:prstGeom>
          <a:solidFill>
            <a:srgbClr val="005A9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19050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33500" y="1905000"/>
            <a:ext cx="2667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针织面料 · 柔韧亲肤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52500" y="2349500"/>
            <a:ext cx="2997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质地柔软富有弹性，如同第二层肌肤般贴合身体曲线；透气性极佳，能有效减少睡眠中的闷热感，四季皆宜。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394200" y="1651000"/>
            <a:ext cx="33782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4394200" y="1651000"/>
            <a:ext cx="3378200" cy="50800"/>
          </a:xfrm>
          <a:prstGeom prst="roundRect">
            <a:avLst>
              <a:gd name="adj" fmla="val 0"/>
            </a:avLst>
          </a:prstGeom>
          <a:solidFill>
            <a:srgbClr val="005A9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84700" y="19050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4965700" y="1905000"/>
            <a:ext cx="2667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天丝面料 · 凉感顺滑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4584700" y="2349500"/>
            <a:ext cx="2997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萃取天然木浆纤维，触感清凉丝滑；吸湿性是纯棉的1.5倍，能快速导出身体湿气，告别粘腻，夏日优选。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026400" y="1651000"/>
            <a:ext cx="33782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8026400" y="1651000"/>
            <a:ext cx="3378200" cy="50800"/>
          </a:xfrm>
          <a:prstGeom prst="roundRect">
            <a:avLst>
              <a:gd name="adj" fmla="val 0"/>
            </a:avLst>
          </a:prstGeom>
          <a:solidFill>
            <a:srgbClr val="005A9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6900" y="19050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8597900" y="1905000"/>
            <a:ext cx="2667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竹纤维 · 天然抑菌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216900" y="2349500"/>
            <a:ext cx="2997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含天然“竹琨”物质，有效抑制细菌螨虫滋生；绿色环保可降解，透气排汗，为敏感肌提供天然的健康呵护。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3556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accent2">
                    <a:lumMod val="60000"/>
                    <a:lumOff val="4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硬核品质优势：重新定义舒适睡眠标准</a:t>
            </a:r>
            <a:endParaRPr lang="en-US" sz="2000" b="1" i="0" u="none" strike="noStrike">
              <a:solidFill>
                <a:schemeClr val="accent2">
                  <a:lumMod val="60000"/>
                  <a:lumOff val="4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762000" y="4191000"/>
            <a:ext cx="2540000" cy="2095500"/>
          </a:xfrm>
          <a:prstGeom prst="roundRect">
            <a:avLst>
              <a:gd name="adj" fmla="val 0"/>
            </a:avLst>
          </a:prstGeom>
          <a:solidFill>
            <a:srgbClr val="005A9C">
              <a:alpha val="6000"/>
            </a:srgbClr>
          </a:solidFill>
          <a:ln w="12700" cap="flat" cmpd="sng">
            <a:solidFill>
              <a:srgbClr val="005A9C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2500" y="4381500"/>
            <a:ext cx="330200" cy="3302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1371600" y="4381500"/>
            <a:ext cx="1841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高支高密织造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952500" y="4889500"/>
            <a:ext cx="215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严选高品质精梳纱线，紧密编织工艺，触感细腻如云朵。耐洗抗皱，久用不易变形起球，保持持久亲肤。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3467100" y="4191000"/>
            <a:ext cx="2540000" cy="2095500"/>
          </a:xfrm>
          <a:prstGeom prst="roundRect">
            <a:avLst>
              <a:gd name="adj" fmla="val 0"/>
            </a:avLst>
          </a:prstGeom>
          <a:solidFill>
            <a:srgbClr val="005A9C">
              <a:alpha val="6000"/>
            </a:srgbClr>
          </a:solidFill>
          <a:ln w="12700" cap="flat" cmpd="sng">
            <a:solidFill>
              <a:srgbClr val="005A9C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57600" y="4381500"/>
            <a:ext cx="330200" cy="3302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4076700" y="4381500"/>
            <a:ext cx="1841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银离子抗菌防螨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3657600" y="4889500"/>
            <a:ext cx="215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融入纳米银离子技术，99%有效抑制有害细菌。物理阻断螨虫滋生环境，从源头减少过敏原，守护呼吸健康。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6172200" y="4191000"/>
            <a:ext cx="2540000" cy="2095500"/>
          </a:xfrm>
          <a:prstGeom prst="roundRect">
            <a:avLst>
              <a:gd name="adj" fmla="val 0"/>
            </a:avLst>
          </a:prstGeom>
          <a:solidFill>
            <a:srgbClr val="005A9C">
              <a:alpha val="6000"/>
            </a:srgbClr>
          </a:solidFill>
          <a:ln w="12700" cap="flat" cmpd="sng">
            <a:solidFill>
              <a:srgbClr val="005A9C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62700" y="4381500"/>
            <a:ext cx="330200" cy="330200"/>
          </a:xfrm>
          <a:prstGeom prst="rect">
            <a:avLst/>
          </a:prstGeom>
        </p:spPr>
      </p:pic>
      <p:sp>
        <p:nvSpPr>
          <p:cNvPr id="31" name="AutoShape 31"/>
          <p:cNvSpPr/>
          <p:nvPr/>
        </p:nvSpPr>
        <p:spPr>
          <a:xfrm>
            <a:off x="6781800" y="4381500"/>
            <a:ext cx="1841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3D透气循环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6362700" y="4889500"/>
            <a:ext cx="215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蜂窝状透气孔道设计，加速空气与湿气对流。快速排出人体余热与汗液，告别闷热盗汗，整夜干爽舒适。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3" name="AutoShape 33"/>
          <p:cNvSpPr/>
          <p:nvPr/>
        </p:nvSpPr>
        <p:spPr>
          <a:xfrm>
            <a:off x="8890000" y="4191000"/>
            <a:ext cx="2540000" cy="2095500"/>
          </a:xfrm>
          <a:prstGeom prst="roundRect">
            <a:avLst>
              <a:gd name="adj" fmla="val 0"/>
            </a:avLst>
          </a:prstGeom>
          <a:solidFill>
            <a:srgbClr val="005A9C">
              <a:alpha val="6000"/>
            </a:srgbClr>
          </a:solidFill>
          <a:ln w="12700" cap="flat" cmpd="sng">
            <a:solidFill>
              <a:srgbClr val="005A9C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4" name="Picture 3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80500" y="4381500"/>
            <a:ext cx="330200" cy="330200"/>
          </a:xfrm>
          <a:prstGeom prst="rect">
            <a:avLst/>
          </a:prstGeom>
        </p:spPr>
      </p:pic>
      <p:sp>
        <p:nvSpPr>
          <p:cNvPr id="35" name="AutoShape 35"/>
          <p:cNvSpPr/>
          <p:nvPr/>
        </p:nvSpPr>
        <p:spPr>
          <a:xfrm>
            <a:off x="9499600" y="4381500"/>
            <a:ext cx="1841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母婴级环保印染</a:t>
            </a:r>
            <a:endParaRPr lang="en-US" sz="1100"/>
          </a:p>
        </p:txBody>
      </p:sp>
      <p:sp>
        <p:nvSpPr>
          <p:cNvPr id="36" name="AutoShape 36"/>
          <p:cNvSpPr/>
          <p:nvPr/>
        </p:nvSpPr>
        <p:spPr>
          <a:xfrm>
            <a:off x="9080500" y="4889500"/>
            <a:ext cx="215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采用活性印染技术，色彩柔和不褪色。无甲醛、无芳香胺，符合国家A类标准，安全无异味，孕婴均可放心使用。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0" y="-1270000"/>
            <a:ext cx="3810000" cy="3810000"/>
          </a:xfrm>
          <a:prstGeom prst="ellipse">
            <a:avLst/>
          </a:prstGeom>
          <a:solidFill>
            <a:srgbClr val="005A9C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1016000" y="5080000"/>
            <a:ext cx="2540000" cy="2540000"/>
          </a:xfrm>
          <a:prstGeom prst="ellipse">
            <a:avLst/>
          </a:prstGeom>
          <a:solidFill>
            <a:srgbClr val="005A9C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2966720" y="635000"/>
            <a:ext cx="7604125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填充篇：承托舒适，打造黄金睡眠体验</a:t>
            </a:r>
            <a:endParaRPr lang="en-US" sz="3200" b="1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52705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1905000"/>
            <a:ext cx="5270500" cy="50800"/>
          </a:xfrm>
          <a:prstGeom prst="roundRect">
            <a:avLst>
              <a:gd name="adj" fmla="val 0"/>
            </a:avLst>
          </a:prstGeom>
          <a:solidFill>
            <a:srgbClr val="005A9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22225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651000" y="22352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黄金配比 · 软硬适中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16000" y="2794000"/>
            <a:ext cx="476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融合高密度海绵与多层填充结构，科学调配软硬度。既保证脊椎的坚实支撑，又兼顾身体的贴合包裹感，打造适配国人的“黄金睡感”，久睡不塌陷变形。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86500" y="1905000"/>
            <a:ext cx="52705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6286500" y="1905000"/>
            <a:ext cx="5270500" cy="50800"/>
          </a:xfrm>
          <a:prstGeom prst="roundRect">
            <a:avLst>
              <a:gd name="adj" fmla="val 0"/>
            </a:avLst>
          </a:prstGeom>
          <a:solidFill>
            <a:srgbClr val="005A9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2222500"/>
            <a:ext cx="457200" cy="4572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7175500" y="22352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天然乳胶 · 透气护脊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540500" y="2794000"/>
            <a:ext cx="476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甄选高纯度进口天然乳胶，自带物理抗菌防螨特性。蜂窝状微孔结构实现空气自由循环，告别闷热感；柔软贴合身体曲线，有效分散压力，减少翻身次数。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62000" y="4191000"/>
            <a:ext cx="52705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62000" y="4191000"/>
            <a:ext cx="5270500" cy="50800"/>
          </a:xfrm>
          <a:prstGeom prst="roundRect">
            <a:avLst>
              <a:gd name="adj" fmla="val 0"/>
            </a:avLst>
          </a:prstGeom>
          <a:solidFill>
            <a:srgbClr val="005A9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4508500"/>
            <a:ext cx="457200" cy="4572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1651000" y="45212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零压记忆 · 精准承托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1016000" y="5080000"/>
            <a:ext cx="476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采用高品质零压慢回弹记忆棉，根据人体体温与重量自适应塑形。精准贴合颈椎、腰椎曲线，释放肌肉压力，尤其适合肩颈不适人群，提升深度睡眠时长。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286500" y="4191000"/>
            <a:ext cx="52705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6286500" y="4191000"/>
            <a:ext cx="5270500" cy="50800"/>
          </a:xfrm>
          <a:prstGeom prst="roundRect">
            <a:avLst>
              <a:gd name="adj" fmla="val 0"/>
            </a:avLst>
          </a:prstGeom>
          <a:solidFill>
            <a:srgbClr val="005A9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40500" y="4508500"/>
            <a:ext cx="457200" cy="4572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7175500" y="45212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严选材质 · 环保安心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540500" y="5080000"/>
            <a:ext cx="476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全线填充材料均通过国家环保标准检测，无异味、无有害挥发。天然黄麻与椰棕层坚固耐用，打造绿色健康的睡眠环境，母婴家庭也能放心使用。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25000" y="-1270000"/>
            <a:ext cx="3810000" cy="3810000"/>
          </a:xfrm>
          <a:prstGeom prst="ellipse">
            <a:avLst/>
          </a:prstGeom>
          <a:solidFill>
            <a:srgbClr val="005A9C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635000" y="5080000"/>
            <a:ext cx="2540000" cy="2540000"/>
          </a:xfrm>
          <a:prstGeom prst="ellipse">
            <a:avLst/>
          </a:prstGeom>
          <a:solidFill>
            <a:srgbClr val="005A9C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2256790" y="635000"/>
            <a:ext cx="7983855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弹簧篇：强力支撑，铸就长久耐用品质</a:t>
            </a:r>
            <a:endParaRPr lang="en-US" sz="3200" b="1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市场主流弹簧结构对比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159000"/>
            <a:ext cx="52070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005A9C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23495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587500" y="2311400"/>
            <a:ext cx="419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整网弹簧 (Bonnel Spring)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采用整体连接工艺，支撑力强劲且反馈直接，结构稳固，性价比高，适合追求传统硬实承托感的用户群体。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223000" y="2159000"/>
            <a:ext cx="52070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005A9C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77000" y="23495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048500" y="2311400"/>
            <a:ext cx="419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独立袋装弹簧 (Pocket Spring)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单簧独立无纺布封装，有效阻断震动传递，静音抗干扰；点对点精准承托，贴合人体曲线，互不影响睡眠。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62000" y="3683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好风景弹簧核心技术壁垒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62000" y="4254500"/>
            <a:ext cx="5207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762000" y="4254500"/>
            <a:ext cx="50800" cy="1079500"/>
          </a:xfrm>
          <a:prstGeom prst="roundRect">
            <a:avLst>
              <a:gd name="adj" fmla="val 0"/>
            </a:avLst>
          </a:prstGeom>
          <a:solidFill>
            <a:srgbClr val="005A9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44196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524000" y="4343400"/>
            <a:ext cx="431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静音抗扰 · 深睡零打扰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采用高密度无纺布独立包裹，消除金属摩擦异响；独立筒设计让伴侣翻身互不干扰，深夜翻身也无声。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223000" y="4254500"/>
            <a:ext cx="5207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223000" y="4254500"/>
            <a:ext cx="50800" cy="1079500"/>
          </a:xfrm>
          <a:prstGeom prst="roundRect">
            <a:avLst>
              <a:gd name="adj" fmla="val 0"/>
            </a:avLst>
          </a:prstGeom>
          <a:solidFill>
            <a:srgbClr val="005A9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7000" y="4419600"/>
            <a:ext cx="355600" cy="3556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6985000" y="4343400"/>
            <a:ext cx="431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高碳材质 · 久睡不塌陷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甄选高碳钢锰合金，回弹性优于普通弹簧30%；通过10万次以上抗压疲劳测试，结构稳定，经久耐用。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762000" y="5397500"/>
            <a:ext cx="5207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762000" y="5397500"/>
            <a:ext cx="50800" cy="1079500"/>
          </a:xfrm>
          <a:prstGeom prst="roundRect">
            <a:avLst>
              <a:gd name="adj" fmla="val 0"/>
            </a:avLst>
          </a:prstGeom>
          <a:solidFill>
            <a:srgbClr val="005A9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6000" y="5562600"/>
            <a:ext cx="355600" cy="3556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1524000" y="5486400"/>
            <a:ext cx="431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科学分区 · 贴合脊椎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七区/九区独立簧组矩阵，针对头肩背腰臀腿等不同部位提供差异化支撑，释放身体压力，呵护脊椎。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6223000" y="5397500"/>
            <a:ext cx="5207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6223000" y="5397500"/>
            <a:ext cx="50800" cy="1079500"/>
          </a:xfrm>
          <a:prstGeom prst="roundRect">
            <a:avLst>
              <a:gd name="adj" fmla="val 0"/>
            </a:avLst>
          </a:prstGeom>
          <a:solidFill>
            <a:srgbClr val="005A9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77000" y="5562600"/>
            <a:ext cx="355600" cy="3556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6985000" y="5486400"/>
            <a:ext cx="431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M型加固 · 稳如磐石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特有M型加粗弹簧边缘系统，强化床垫四周承托，杜绝边缘塌陷，增加20%有效使用面积，坐卧自如。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88010" y="1411605"/>
            <a:ext cx="3778885" cy="1229360"/>
          </a:xfrm>
        </p:spPr>
        <p:txBody>
          <a:bodyPr>
            <a:normAutofit/>
          </a:bodyPr>
          <a:lstStyle/>
          <a:p>
            <a:pPr marL="0" indent="0" fontAlgn="auto">
              <a:lnSpc>
                <a:spcPct val="140000"/>
              </a:lnSpc>
            </a:pPr>
            <a:r>
              <a:rPr lang="zh-CN" altLang="en-US" sz="4300">
                <a:solidFill>
                  <a:schemeClr val="accent2">
                    <a:lumMod val="40000"/>
                    <a:lumOff val="60000"/>
                  </a:schemeClr>
                </a:solidFill>
              </a:rPr>
              <a:t>床垫保养常识</a:t>
            </a:r>
            <a:endParaRPr lang="zh-CN" altLang="en-US" sz="430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正文"/>
          <p:cNvSpPr txBox="1"/>
          <p:nvPr>
            <p:custDataLst>
              <p:tags r:id="rId2"/>
            </p:custDataLst>
          </p:nvPr>
        </p:nvSpPr>
        <p:spPr>
          <a:xfrm>
            <a:off x="5161280" y="899795"/>
            <a:ext cx="6431280" cy="214376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  <a:scene3d>
              <a:camera prst="orthographicFront"/>
              <a:lightRig rig="threePt" dir="t"/>
            </a:scene3d>
          </a:bodyPr>
          <a:lstStyle/>
          <a:p>
            <a:pPr indent="0" algn="l" fontAlgn="auto">
              <a:lnSpc>
                <a:spcPct val="150000"/>
              </a:lnSpc>
              <a:spcAft>
                <a:spcPts val="1200"/>
              </a:spcAft>
            </a:pPr>
            <a:r>
              <a:rPr lang="zh-CN" altLang="en-US" sz="1500" b="1" spc="15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睡眠是健康之本，怎样才能拥有健康的睡眠呢？除了生活、心理等方面的原因外，拥有“卫生、舒适”的健康床垫也至关重要。正确清洗和保养床垫，不仅能延长床垫的使用寿命还可以保证家庭的健康</a:t>
            </a:r>
            <a:endParaRPr lang="zh-CN" altLang="en-US" sz="1500" b="1" spc="15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</a:endParaRPr>
          </a:p>
        </p:txBody>
      </p:sp>
      <p:cxnSp>
        <p:nvCxnSpPr>
          <p:cNvPr id="6" name="直接连接符 5"/>
          <p:cNvCxnSpPr/>
          <p:nvPr>
            <p:custDataLst>
              <p:tags r:id="rId3"/>
            </p:custDataLst>
          </p:nvPr>
        </p:nvCxnSpPr>
        <p:spPr>
          <a:xfrm>
            <a:off x="4772660" y="1125855"/>
            <a:ext cx="3810" cy="18000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圆角矩形 26"/>
          <p:cNvSpPr/>
          <p:nvPr>
            <p:custDataLst>
              <p:tags r:id="rId4"/>
            </p:custDataLst>
          </p:nvPr>
        </p:nvSpPr>
        <p:spPr>
          <a:xfrm>
            <a:off x="591820" y="3708435"/>
            <a:ext cx="3462849" cy="2136705"/>
          </a:xfrm>
          <a:prstGeom prst="roundRect">
            <a:avLst>
              <a:gd name="adj" fmla="val 8926"/>
            </a:avLst>
          </a:prstGeom>
          <a:solidFill>
            <a:schemeClr val="accent1">
              <a:lumMod val="40000"/>
              <a:lumOff val="60000"/>
              <a:alpha val="1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solidFill>
                <a:schemeClr val="lt1"/>
              </a:solidFill>
            </a:endParaRPr>
          </a:p>
        </p:txBody>
      </p:sp>
      <p:sp>
        <p:nvSpPr>
          <p:cNvPr id="28" name="圆角矩形 27"/>
          <p:cNvSpPr/>
          <p:nvPr>
            <p:custDataLst>
              <p:tags r:id="rId5"/>
            </p:custDataLst>
          </p:nvPr>
        </p:nvSpPr>
        <p:spPr>
          <a:xfrm>
            <a:off x="4352828" y="3708435"/>
            <a:ext cx="3462849" cy="2136705"/>
          </a:xfrm>
          <a:prstGeom prst="roundRect">
            <a:avLst>
              <a:gd name="adj" fmla="val 8926"/>
            </a:avLst>
          </a:prstGeom>
          <a:solidFill>
            <a:schemeClr val="accent2">
              <a:lumMod val="40000"/>
              <a:lumOff val="60000"/>
              <a:alpha val="1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solidFill>
                <a:schemeClr val="lt1"/>
              </a:solidFill>
            </a:endParaRPr>
          </a:p>
        </p:txBody>
      </p:sp>
      <p:sp>
        <p:nvSpPr>
          <p:cNvPr id="29" name="圆角矩形 28"/>
          <p:cNvSpPr/>
          <p:nvPr>
            <p:custDataLst>
              <p:tags r:id="rId6"/>
            </p:custDataLst>
          </p:nvPr>
        </p:nvSpPr>
        <p:spPr>
          <a:xfrm>
            <a:off x="8113837" y="3708435"/>
            <a:ext cx="3462849" cy="2136705"/>
          </a:xfrm>
          <a:prstGeom prst="roundRect">
            <a:avLst>
              <a:gd name="adj" fmla="val 8926"/>
            </a:avLst>
          </a:prstGeom>
          <a:solidFill>
            <a:schemeClr val="accent3">
              <a:lumMod val="40000"/>
              <a:lumOff val="60000"/>
              <a:alpha val="1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solidFill>
                <a:schemeClr val="lt1"/>
              </a:solidFill>
            </a:endParaRPr>
          </a:p>
        </p:txBody>
      </p:sp>
      <p:sp>
        <p:nvSpPr>
          <p:cNvPr id="2" name="文本框 16"/>
          <p:cNvSpPr txBox="1"/>
          <p:nvPr>
            <p:custDataLst>
              <p:tags r:id="rId7"/>
            </p:custDataLst>
          </p:nvPr>
        </p:nvSpPr>
        <p:spPr>
          <a:xfrm>
            <a:off x="881079" y="3942386"/>
            <a:ext cx="2881151" cy="368726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rmAutofit fontScale="70000"/>
          </a:bodyPr>
          <a:p>
            <a:pPr algn="l"/>
            <a:r>
              <a:rPr lang="en-US" altLang="zh-CN" sz="3200" b="1">
                <a:solidFill>
                  <a:schemeClr val="accent1"/>
                </a:solidFill>
              </a:rPr>
              <a:t>01</a:t>
            </a:r>
            <a:endParaRPr lang="en-US" altLang="zh-CN" sz="3200" b="1">
              <a:solidFill>
                <a:schemeClr val="accent1"/>
              </a:solidFill>
            </a:endParaRPr>
          </a:p>
        </p:txBody>
      </p:sp>
      <p:sp>
        <p:nvSpPr>
          <p:cNvPr id="18" name="文本框 17"/>
          <p:cNvSpPr txBox="1"/>
          <p:nvPr>
            <p:custDataLst>
              <p:tags r:id="rId8"/>
            </p:custDataLst>
          </p:nvPr>
        </p:nvSpPr>
        <p:spPr>
          <a:xfrm>
            <a:off x="884258" y="4332091"/>
            <a:ext cx="2876701" cy="32676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just"/>
            <a:r>
              <a:rPr lang="zh-CN" altLang="en-US" sz="1600" b="1">
                <a:solidFill>
                  <a:schemeClr val="accent2">
                    <a:lumMod val="40000"/>
                    <a:lumOff val="60000"/>
                  </a:schemeClr>
                </a:solidFill>
                <a:sym typeface="+mn-ea"/>
              </a:rPr>
              <a:t>床垫日常保养</a:t>
            </a:r>
            <a:endParaRPr lang="zh-CN" altLang="en-US" sz="1600" b="1">
              <a:solidFill>
                <a:schemeClr val="accent2">
                  <a:lumMod val="40000"/>
                  <a:lumOff val="60000"/>
                </a:schemeClr>
              </a:solidFill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9"/>
            </p:custDataLst>
          </p:nvPr>
        </p:nvSpPr>
        <p:spPr>
          <a:xfrm>
            <a:off x="882987" y="4696367"/>
            <a:ext cx="2879244" cy="9625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  <a:scene3d>
              <a:camera prst="orthographicFront"/>
              <a:lightRig rig="threePt" dir="t"/>
            </a:scene3d>
          </a:bodyPr>
          <a:p>
            <a:pPr indent="0" algn="just" fontAlgn="auto">
              <a:lnSpc>
                <a:spcPct val="125000"/>
              </a:lnSpc>
            </a:pPr>
            <a:r>
              <a:rPr lang="zh-CN" altLang="en-US" sz="11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选优质床单，兼顾吸汗与保净</a:t>
            </a:r>
            <a:endParaRPr lang="en-US" altLang="zh-CN" sz="11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0" algn="just" fontAlgn="auto">
              <a:lnSpc>
                <a:spcPct val="125000"/>
              </a:lnSpc>
            </a:pPr>
            <a:r>
              <a:rPr lang="zh-CN" altLang="zh-CN" sz="11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勿久坐床沿，避免护边弹簧损坏</a:t>
            </a:r>
            <a:endParaRPr lang="en-US" altLang="zh-CN" sz="11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0" algn="just" fontAlgn="auto">
              <a:lnSpc>
                <a:spcPct val="125000"/>
              </a:lnSpc>
            </a:pPr>
            <a:r>
              <a:rPr lang="zh-CN" altLang="zh-CN" sz="11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勿在床上跳跃，防止弹簧单点受损</a:t>
            </a:r>
            <a:endParaRPr lang="en-US" altLang="zh-CN" sz="11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0" algn="just" fontAlgn="auto">
              <a:lnSpc>
                <a:spcPct val="125000"/>
              </a:lnSpc>
            </a:pPr>
            <a:r>
              <a:rPr lang="zh-CN" altLang="zh-CN" sz="11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拆塑料包装通风，避免暴晒褪色</a:t>
            </a:r>
            <a:endParaRPr lang="zh-CN" altLang="zh-CN" sz="11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4642724" y="3942386"/>
            <a:ext cx="2881151" cy="368726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rmAutofit fontScale="70000"/>
          </a:bodyPr>
          <a:p>
            <a:pPr algn="l"/>
            <a:r>
              <a:rPr lang="en-US" altLang="zh-CN" sz="3200" b="1">
                <a:solidFill>
                  <a:schemeClr val="accent2"/>
                </a:solidFill>
              </a:rPr>
              <a:t>02</a:t>
            </a:r>
            <a:endParaRPr lang="en-US" altLang="zh-CN" sz="3200" b="1">
              <a:solidFill>
                <a:schemeClr val="accent2"/>
              </a:solidFill>
            </a:endParaRPr>
          </a:p>
        </p:txBody>
      </p:sp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4645902" y="4332091"/>
            <a:ext cx="2876701" cy="32676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just"/>
            <a:r>
              <a:rPr lang="zh-CN" altLang="en-US" sz="1600" b="1">
                <a:solidFill>
                  <a:schemeClr val="accent1"/>
                </a:solidFill>
                <a:sym typeface="+mn-ea"/>
              </a:rPr>
              <a:t>污渍与清洁维护</a:t>
            </a:r>
            <a:endParaRPr lang="zh-CN" altLang="en-US" sz="1600" b="1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2"/>
            </p:custDataLst>
          </p:nvPr>
        </p:nvSpPr>
        <p:spPr>
          <a:xfrm>
            <a:off x="4644631" y="4696367"/>
            <a:ext cx="2879244" cy="9625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  <a:scene3d>
              <a:camera prst="orthographicFront"/>
              <a:lightRig rig="threePt" dir="t"/>
            </a:scene3d>
          </a:bodyPr>
          <a:p>
            <a:pPr indent="0" algn="just" fontAlgn="auto">
              <a:lnSpc>
                <a:spcPct val="125000"/>
              </a:lnSpc>
            </a:pPr>
            <a:r>
              <a:rPr lang="zh-CN" altLang="en-US" sz="11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打翻饮品需重压吸干后吹干</a:t>
            </a:r>
            <a:endParaRPr lang="en-US" altLang="zh-CN" sz="11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0" algn="just" fontAlgn="auto">
              <a:lnSpc>
                <a:spcPct val="125000"/>
              </a:lnSpc>
            </a:pPr>
            <a:r>
              <a:rPr lang="zh-CN" altLang="zh-CN" sz="11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沾染污垢用肥皂清水清洗，禁用强酸强碱清洁剂</a:t>
            </a:r>
            <a:endParaRPr lang="en-US" altLang="zh-CN" sz="11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0" algn="just" fontAlgn="auto">
              <a:lnSpc>
                <a:spcPct val="125000"/>
              </a:lnSpc>
            </a:pPr>
            <a:r>
              <a:rPr lang="zh-CN" altLang="zh-CN" sz="11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定期用吸尘器清洁，勿直接水洗</a:t>
            </a:r>
            <a:endParaRPr lang="en-US" altLang="zh-CN" sz="11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0" algn="just" fontAlgn="auto">
              <a:lnSpc>
                <a:spcPct val="125000"/>
              </a:lnSpc>
            </a:pPr>
            <a:r>
              <a:rPr lang="zh-CN" altLang="zh-CN" sz="11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避免汗湿、躺卧使用电器或吸烟</a:t>
            </a:r>
            <a:endParaRPr lang="zh-CN" altLang="zh-CN" sz="11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8404368" y="3942386"/>
            <a:ext cx="2881151" cy="368726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rmAutofit fontScale="70000"/>
          </a:bodyPr>
          <a:p>
            <a:pPr algn="l"/>
            <a:r>
              <a:rPr lang="en-US" altLang="zh-CN" sz="3200" b="1">
                <a:solidFill>
                  <a:schemeClr val="accent3"/>
                </a:solidFill>
              </a:rPr>
              <a:t>03</a:t>
            </a:r>
            <a:endParaRPr lang="en-US" altLang="zh-CN" sz="3200" b="1">
              <a:solidFill>
                <a:schemeClr val="accent3"/>
              </a:solidFill>
            </a:endParaRP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8407547" y="4332091"/>
            <a:ext cx="2876701" cy="32676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just"/>
            <a:r>
              <a:rPr lang="zh-CN" altLang="en-US" sz="1600" b="1">
                <a:solidFill>
                  <a:schemeClr val="accent4"/>
                </a:solidFill>
                <a:sym typeface="+mn-ea"/>
              </a:rPr>
              <a:t>定期翻转养护</a:t>
            </a:r>
            <a:endParaRPr lang="zh-CN" altLang="en-US" sz="1600" b="1">
              <a:solidFill>
                <a:schemeClr val="accent4"/>
              </a:solidFill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15"/>
            </p:custDataLst>
          </p:nvPr>
        </p:nvSpPr>
        <p:spPr>
          <a:xfrm>
            <a:off x="8406275" y="4696367"/>
            <a:ext cx="2879244" cy="9625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  <a:scene3d>
              <a:camera prst="orthographicFront"/>
              <a:lightRig rig="threePt" dir="t"/>
            </a:scene3d>
          </a:bodyPr>
          <a:p>
            <a:pPr indent="0" algn="just" fontAlgn="auto">
              <a:lnSpc>
                <a:spcPct val="125000"/>
              </a:lnSpc>
            </a:pPr>
            <a:r>
              <a:rPr lang="zh-CN" altLang="en-US" sz="11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新床垫首年每</a:t>
            </a:r>
            <a:r>
              <a:rPr lang="en-US" altLang="zh-CN" sz="11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2-3</a:t>
            </a:r>
            <a:r>
              <a:rPr lang="zh-CN" altLang="en-US" sz="11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个月翻转一次</a:t>
            </a:r>
            <a:endParaRPr lang="en-US" altLang="zh-CN" sz="11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0" algn="just" fontAlgn="auto">
              <a:lnSpc>
                <a:spcPct val="125000"/>
              </a:lnSpc>
            </a:pPr>
            <a:r>
              <a:rPr lang="zh-CN" altLang="zh-CN" sz="11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使用一年后每半年翻转一次即可</a:t>
            </a:r>
            <a:endParaRPr lang="zh-CN" altLang="zh-CN" sz="11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1255" y="1081405"/>
            <a:ext cx="4036060" cy="5510530"/>
          </a:xfrm>
          <a:prstGeom prst="rect">
            <a:avLst/>
          </a:prstGeom>
        </p:spPr>
      </p:pic>
      <p:sp>
        <p:nvSpPr>
          <p:cNvPr id="6" name="右箭头 5"/>
          <p:cNvSpPr/>
          <p:nvPr>
            <p:custDataLst>
              <p:tags r:id="rId2"/>
            </p:custDataLst>
          </p:nvPr>
        </p:nvSpPr>
        <p:spPr>
          <a:xfrm flipV="1">
            <a:off x="4404360" y="1290955"/>
            <a:ext cx="1931670" cy="76200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右箭头 6"/>
          <p:cNvSpPr/>
          <p:nvPr>
            <p:custDataLst>
              <p:tags r:id="rId3"/>
            </p:custDataLst>
          </p:nvPr>
        </p:nvSpPr>
        <p:spPr>
          <a:xfrm>
            <a:off x="4404360" y="2179955"/>
            <a:ext cx="1931670" cy="75565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右箭头 7"/>
          <p:cNvSpPr/>
          <p:nvPr>
            <p:custDataLst>
              <p:tags r:id="rId4"/>
            </p:custDataLst>
          </p:nvPr>
        </p:nvSpPr>
        <p:spPr>
          <a:xfrm>
            <a:off x="4404360" y="3068320"/>
            <a:ext cx="1931670" cy="75565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右箭头 9"/>
          <p:cNvSpPr/>
          <p:nvPr>
            <p:custDataLst>
              <p:tags r:id="rId5"/>
            </p:custDataLst>
          </p:nvPr>
        </p:nvSpPr>
        <p:spPr>
          <a:xfrm>
            <a:off x="4404360" y="3667125"/>
            <a:ext cx="1931670" cy="75565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右箭头 10"/>
          <p:cNvSpPr/>
          <p:nvPr>
            <p:custDataLst>
              <p:tags r:id="rId6"/>
            </p:custDataLst>
          </p:nvPr>
        </p:nvSpPr>
        <p:spPr>
          <a:xfrm>
            <a:off x="4500880" y="4265930"/>
            <a:ext cx="1931670" cy="75565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右箭头 11"/>
          <p:cNvSpPr/>
          <p:nvPr>
            <p:custDataLst>
              <p:tags r:id="rId7"/>
            </p:custDataLst>
          </p:nvPr>
        </p:nvSpPr>
        <p:spPr>
          <a:xfrm>
            <a:off x="4500880" y="4845050"/>
            <a:ext cx="1931670" cy="75565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右箭头 12"/>
          <p:cNvSpPr/>
          <p:nvPr>
            <p:custDataLst>
              <p:tags r:id="rId8"/>
            </p:custDataLst>
          </p:nvPr>
        </p:nvSpPr>
        <p:spPr>
          <a:xfrm>
            <a:off x="4500880" y="5236845"/>
            <a:ext cx="1931670" cy="75565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6499860" y="1204595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绗缝面料层</a:t>
            </a:r>
            <a:endParaRPr lang="zh-CN" altLang="en-US" sz="24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0"/>
            </p:custDataLst>
          </p:nvPr>
        </p:nvSpPr>
        <p:spPr>
          <a:xfrm>
            <a:off x="6499860" y="412115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弹簧系统</a:t>
            </a:r>
            <a:endParaRPr lang="zh-CN" altLang="en-US" sz="24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11"/>
            </p:custDataLst>
          </p:nvPr>
        </p:nvSpPr>
        <p:spPr>
          <a:xfrm>
            <a:off x="6499860" y="4683125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防撞层</a:t>
            </a:r>
            <a:endParaRPr lang="zh-CN" altLang="en-US" sz="24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12"/>
            </p:custDataLst>
          </p:nvPr>
        </p:nvSpPr>
        <p:spPr>
          <a:xfrm>
            <a:off x="6499860" y="5132070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支撑纤维垫</a:t>
            </a:r>
            <a:endParaRPr lang="zh-CN" altLang="en-US" sz="24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13"/>
            </p:custDataLst>
          </p:nvPr>
        </p:nvSpPr>
        <p:spPr>
          <a:xfrm>
            <a:off x="6499860" y="198755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舒适垫层</a:t>
            </a:r>
            <a:endParaRPr lang="zh-CN" altLang="en-US" sz="24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33" name="组合 32"/>
          <p:cNvGrpSpPr/>
          <p:nvPr>
            <p:custDataLst>
              <p:tags r:id="rId14"/>
            </p:custDataLst>
          </p:nvPr>
        </p:nvGrpSpPr>
        <p:grpSpPr>
          <a:xfrm>
            <a:off x="6499860" y="2882900"/>
            <a:ext cx="1706880" cy="1079500"/>
            <a:chOff x="9143" y="4930"/>
            <a:chExt cx="2688" cy="1700"/>
          </a:xfrm>
        </p:grpSpPr>
        <p:sp>
          <p:nvSpPr>
            <p:cNvPr id="34" name="文本框 33"/>
            <p:cNvSpPr txBox="1"/>
            <p:nvPr>
              <p:custDataLst>
                <p:tags r:id="rId15"/>
              </p:custDataLst>
            </p:nvPr>
          </p:nvSpPr>
          <p:spPr>
            <a:xfrm>
              <a:off x="9143" y="4930"/>
              <a:ext cx="2688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240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</a:rPr>
                <a:t>支撑纤维垫</a:t>
              </a:r>
              <a:endParaRPr lang="zh-CN" altLang="en-US" sz="24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16"/>
              </p:custDataLst>
            </p:nvPr>
          </p:nvSpPr>
          <p:spPr>
            <a:xfrm>
              <a:off x="9143" y="5905"/>
              <a:ext cx="2208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240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</a:rPr>
                <a:t>舒适垫层</a:t>
              </a:r>
              <a:endParaRPr lang="zh-CN" altLang="en-US" sz="24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39" name="文本框 38"/>
          <p:cNvSpPr txBox="1"/>
          <p:nvPr/>
        </p:nvSpPr>
        <p:spPr>
          <a:xfrm>
            <a:off x="9481185" y="748030"/>
            <a:ext cx="685800" cy="5572125"/>
          </a:xfrm>
          <a:prstGeom prst="rect">
            <a:avLst/>
          </a:prstGeom>
          <a:noFill/>
        </p:spPr>
        <p:txBody>
          <a:bodyPr wrap="none" rtlCol="0" anchor="t">
            <a:noAutofit/>
            <a:scene3d>
              <a:camera prst="orthographicFront"/>
              <a:lightRig rig="threePt" dir="t"/>
            </a:scene3d>
          </a:bodyPr>
          <a:p>
            <a:r>
              <a:rPr lang="zh-CN" altLang="en-US" sz="4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弹</a:t>
            </a:r>
            <a:endParaRPr lang="zh-CN" altLang="en-US" sz="44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  <a:p>
            <a:r>
              <a:rPr lang="zh-CN" altLang="en-US" sz="4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簧</a:t>
            </a:r>
            <a:endParaRPr lang="zh-CN" altLang="en-US" sz="40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  <a:p>
            <a:r>
              <a:rPr lang="zh-CN" altLang="en-US" sz="4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系</a:t>
            </a:r>
            <a:endParaRPr lang="zh-CN" altLang="en-US" sz="40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  <a:p>
            <a:r>
              <a:rPr lang="zh-CN" altLang="en-US" sz="4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统</a:t>
            </a:r>
            <a:endParaRPr lang="zh-CN" altLang="en-US" sz="40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  <a:p>
            <a:r>
              <a:rPr lang="zh-CN" altLang="en-US" sz="4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质</a:t>
            </a:r>
            <a:endParaRPr lang="zh-CN" altLang="en-US" sz="40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  <a:p>
            <a:r>
              <a:rPr lang="zh-CN" altLang="en-US" sz="4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保</a:t>
            </a:r>
            <a:endParaRPr lang="zh-CN" altLang="en-US" sz="40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  <a:p>
            <a:r>
              <a:rPr lang="zh-CN" altLang="en-US" sz="4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十</a:t>
            </a:r>
            <a:endParaRPr lang="zh-CN" altLang="en-US" sz="40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  <a:p>
            <a:r>
              <a:rPr lang="zh-CN" altLang="en-US" sz="4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五</a:t>
            </a:r>
            <a:endParaRPr lang="zh-CN" altLang="en-US" sz="40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  <a:p>
            <a:r>
              <a:rPr lang="zh-CN" altLang="en-US" sz="4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年</a:t>
            </a:r>
            <a:endParaRPr lang="zh-CN" altLang="en-US" sz="40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</p:txBody>
      </p:sp>
    </p:spTree>
    <p:custDataLst>
      <p:tags r:id="rId17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3077152" y="1149192"/>
            <a:ext cx="5006340" cy="6451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en-US" altLang="zh-CN" sz="36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WHO</a:t>
            </a:r>
            <a:r>
              <a:rPr lang="zh-CN" altLang="en-US" sz="36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衡量健康的五大基石</a:t>
            </a:r>
            <a:endParaRPr lang="zh-CN" altLang="en-US" sz="36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51" name="矩形 50"/>
          <p:cNvSpPr/>
          <p:nvPr>
            <p:custDataLst>
              <p:tags r:id="rId2"/>
            </p:custDataLst>
          </p:nvPr>
        </p:nvSpPr>
        <p:spPr>
          <a:xfrm>
            <a:off x="805075" y="3973359"/>
            <a:ext cx="2029789" cy="1522898"/>
          </a:xfrm>
          <a:prstGeom prst="rect">
            <a:avLst/>
          </a:prstGeom>
          <a:solidFill>
            <a:srgbClr val="085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995" rIns="71995" rtlCol="0" anchor="ctr"/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微软雅黑" panose="020B0503020204020204" charset="-122"/>
              </a:rPr>
              <a:t>饮食合理</a:t>
            </a:r>
            <a:endParaRPr lang="zh-CN" altLang="en-US" sz="2400" b="1" dirty="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52" name="矩形 51"/>
          <p:cNvSpPr/>
          <p:nvPr>
            <p:custDataLst>
              <p:tags r:id="rId3"/>
            </p:custDataLst>
          </p:nvPr>
        </p:nvSpPr>
        <p:spPr>
          <a:xfrm>
            <a:off x="2884871" y="2347963"/>
            <a:ext cx="2029789" cy="1522341"/>
          </a:xfrm>
          <a:prstGeom prst="rect">
            <a:avLst/>
          </a:prstGeom>
          <a:solidFill>
            <a:srgbClr val="085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995" rIns="71995" rtlCol="0" anchor="ctr"/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微软雅黑" panose="020B0503020204020204" charset="-122"/>
              </a:rPr>
              <a:t>适量运动</a:t>
            </a:r>
            <a:endParaRPr lang="zh-CN" altLang="en-US" sz="2400" b="1" dirty="0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53" name="矩形 52"/>
          <p:cNvSpPr/>
          <p:nvPr>
            <p:custDataLst>
              <p:tags r:id="rId4"/>
            </p:custDataLst>
          </p:nvPr>
        </p:nvSpPr>
        <p:spPr>
          <a:xfrm>
            <a:off x="4979908" y="3973360"/>
            <a:ext cx="2029789" cy="1522341"/>
          </a:xfrm>
          <a:prstGeom prst="rect">
            <a:avLst/>
          </a:prstGeom>
          <a:solidFill>
            <a:srgbClr val="085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995" rIns="71995" rtlCol="0" anchor="ctr"/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科学</a:t>
            </a:r>
            <a:r>
              <a:rPr lang="en-US" altLang="zh-CN" sz="2400" b="1" dirty="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 </a:t>
            </a:r>
            <a:r>
              <a:rPr lang="zh-CN" altLang="en-US" sz="2400" b="1" dirty="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睡眠</a:t>
            </a:r>
            <a:endParaRPr lang="zh-CN" altLang="en-US" sz="2400" b="1" dirty="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</p:txBody>
      </p:sp>
      <p:sp>
        <p:nvSpPr>
          <p:cNvPr id="54" name="矩形 53"/>
          <p:cNvSpPr/>
          <p:nvPr>
            <p:custDataLst>
              <p:tags r:id="rId5"/>
            </p:custDataLst>
          </p:nvPr>
        </p:nvSpPr>
        <p:spPr>
          <a:xfrm>
            <a:off x="7088279" y="2347963"/>
            <a:ext cx="2029789" cy="1522341"/>
          </a:xfrm>
          <a:prstGeom prst="rect">
            <a:avLst/>
          </a:prstGeom>
          <a:solidFill>
            <a:srgbClr val="085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995" rIns="71995" rtlCol="0" anchor="ctr"/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微软雅黑" panose="020B0503020204020204" charset="-122"/>
              </a:rPr>
              <a:t>戒烟限酒</a:t>
            </a:r>
            <a:endParaRPr lang="zh-CN" altLang="en-US" sz="2400" b="1" dirty="0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55" name="矩形 54"/>
          <p:cNvSpPr/>
          <p:nvPr>
            <p:custDataLst>
              <p:tags r:id="rId6"/>
            </p:custDataLst>
          </p:nvPr>
        </p:nvSpPr>
        <p:spPr>
          <a:xfrm>
            <a:off x="9183316" y="3944785"/>
            <a:ext cx="2029789" cy="1522341"/>
          </a:xfrm>
          <a:prstGeom prst="rect">
            <a:avLst/>
          </a:prstGeom>
          <a:solidFill>
            <a:srgbClr val="085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995" rIns="71995" rtlCol="0" anchor="ctr"/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微软雅黑" panose="020B0503020204020204" charset="-122"/>
              </a:rPr>
              <a:t>情绪稳定</a:t>
            </a:r>
            <a:endParaRPr lang="zh-CN" altLang="en-US" sz="2400" b="1" dirty="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cs typeface="+mn-ea"/>
              <a:sym typeface="微软雅黑" panose="020B0503020204020204" charset="-122"/>
            </a:endParaRPr>
          </a:p>
        </p:txBody>
      </p:sp>
      <p:pic>
        <p:nvPicPr>
          <p:cNvPr id="3" name="图片 2" descr="u=3876300264,4225845273&amp;fm=11&amp;gp=0[1]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21822"/>
          <a:stretch>
            <a:fillRect/>
          </a:stretch>
        </p:blipFill>
        <p:spPr>
          <a:xfrm>
            <a:off x="805180" y="2347595"/>
            <a:ext cx="1909445" cy="1492885"/>
          </a:xfrm>
          <a:prstGeom prst="rect">
            <a:avLst/>
          </a:prstGeom>
        </p:spPr>
      </p:pic>
      <p:pic>
        <p:nvPicPr>
          <p:cNvPr id="5" name="图片 4" descr="timg[4]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l="3761" t="24444" r="5641" b="6111"/>
          <a:stretch>
            <a:fillRect/>
          </a:stretch>
        </p:blipFill>
        <p:spPr>
          <a:xfrm>
            <a:off x="2932430" y="3973195"/>
            <a:ext cx="1949450" cy="1494155"/>
          </a:xfrm>
          <a:prstGeom prst="rect">
            <a:avLst/>
          </a:prstGeom>
        </p:spPr>
      </p:pic>
      <p:pic>
        <p:nvPicPr>
          <p:cNvPr id="6" name="图片 5" descr="timg[10]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l="9836"/>
          <a:stretch>
            <a:fillRect/>
          </a:stretch>
        </p:blipFill>
        <p:spPr>
          <a:xfrm>
            <a:off x="4979670" y="2348230"/>
            <a:ext cx="2018030" cy="1492885"/>
          </a:xfrm>
          <a:prstGeom prst="rect">
            <a:avLst/>
          </a:prstGeom>
        </p:spPr>
      </p:pic>
      <p:pic>
        <p:nvPicPr>
          <p:cNvPr id="7" name="图片 6" descr="timgTI3U5LPC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075805" y="4053840"/>
            <a:ext cx="2042795" cy="1362075"/>
          </a:xfrm>
          <a:prstGeom prst="rect">
            <a:avLst/>
          </a:prstGeom>
        </p:spPr>
      </p:pic>
      <p:pic>
        <p:nvPicPr>
          <p:cNvPr id="8" name="图片 7" descr="u=2591451737,157687088&amp;fm=26&amp;gp=0[1]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9183370" y="2347595"/>
            <a:ext cx="1952625" cy="146494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17"/>
            </p:custDataLst>
          </p:nvPr>
        </p:nvSpPr>
        <p:spPr>
          <a:xfrm>
            <a:off x="1216025" y="5829300"/>
            <a:ext cx="991997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28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健康=情绪稳定+运动适量+饮食合理+科学的休息</a:t>
            </a:r>
            <a:r>
              <a:rPr lang="en-US" altLang="zh-CN" sz="28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+</a:t>
            </a:r>
            <a:r>
              <a:rPr lang="zh-CN" altLang="en-US" sz="28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戒烟限酒</a:t>
            </a:r>
            <a:endParaRPr lang="zh-CN" altLang="en-US" sz="2800" b="1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18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51" grpId="0" bldLvl="0" animBg="1"/>
      <p:bldP spid="52" grpId="0" bldLvl="0" animBg="1"/>
      <p:bldP spid="53" grpId="0" bldLvl="0" animBg="1"/>
      <p:bldP spid="54" grpId="0" bldLvl="0" animBg="1"/>
      <p:bldP spid="5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椭圆 7"/>
          <p:cNvSpPr/>
          <p:nvPr>
            <p:custDataLst>
              <p:tags r:id="rId1"/>
            </p:custDataLst>
          </p:nvPr>
        </p:nvSpPr>
        <p:spPr>
          <a:xfrm>
            <a:off x="6423025" y="1430020"/>
            <a:ext cx="1692910" cy="1723390"/>
          </a:xfrm>
          <a:prstGeom prst="ellipse">
            <a:avLst/>
          </a:prstGeom>
          <a:solidFill>
            <a:srgbClr val="085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2"/>
            </p:custDataLst>
          </p:nvPr>
        </p:nvSpPr>
        <p:spPr>
          <a:xfrm>
            <a:off x="1182630" y="1903572"/>
            <a:ext cx="2889885" cy="5588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3035" b="1" dirty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Arial" panose="020B0604020202020204" pitchFamily="34" charset="0"/>
              </a:rPr>
              <a:t>为什么需要睡眠</a:t>
            </a:r>
            <a:endParaRPr lang="zh-CN" altLang="en-US" sz="3035" b="1" dirty="0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3"/>
            </p:custDataLst>
          </p:nvPr>
        </p:nvSpPr>
        <p:spPr>
          <a:xfrm>
            <a:off x="2205355" y="5735320"/>
            <a:ext cx="8099425" cy="3683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>
              <a:spcBef>
                <a:spcPts val="450"/>
              </a:spcBef>
            </a:pPr>
            <a:r>
              <a:rPr lang="zh-CN" altLang="en-US" b="1" u="sng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对于人类来说，不吃饭可以活20天，不喝水可以活7天，不睡觉只能活5天！</a:t>
            </a:r>
            <a:endParaRPr lang="zh-CN" altLang="en-US" b="1" u="sng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3" name="椭圆 12"/>
          <p:cNvSpPr/>
          <p:nvPr>
            <p:custDataLst>
              <p:tags r:id="rId4"/>
            </p:custDataLst>
          </p:nvPr>
        </p:nvSpPr>
        <p:spPr>
          <a:xfrm>
            <a:off x="1878965" y="3093720"/>
            <a:ext cx="1654175" cy="1623695"/>
          </a:xfrm>
          <a:prstGeom prst="ellipse">
            <a:avLst/>
          </a:prstGeom>
          <a:solidFill>
            <a:srgbClr val="085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椭圆 5"/>
          <p:cNvSpPr/>
          <p:nvPr>
            <p:custDataLst>
              <p:tags r:id="rId5"/>
            </p:custDataLst>
          </p:nvPr>
        </p:nvSpPr>
        <p:spPr>
          <a:xfrm>
            <a:off x="1759585" y="2976880"/>
            <a:ext cx="1892300" cy="1858010"/>
          </a:xfrm>
          <a:prstGeom prst="ellipse">
            <a:avLst/>
          </a:prstGeom>
          <a:noFill/>
          <a:ln>
            <a:solidFill>
              <a:srgbClr val="085D36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rgbClr val="085D36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椭圆 6"/>
          <p:cNvSpPr/>
          <p:nvPr>
            <p:custDataLst>
              <p:tags r:id="rId6"/>
            </p:custDataLst>
          </p:nvPr>
        </p:nvSpPr>
        <p:spPr>
          <a:xfrm>
            <a:off x="3684905" y="3080385"/>
            <a:ext cx="1654175" cy="1623695"/>
          </a:xfrm>
          <a:prstGeom prst="ellipse">
            <a:avLst/>
          </a:prstGeom>
          <a:solidFill>
            <a:srgbClr val="085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>
            <a:off x="3556635" y="2983865"/>
            <a:ext cx="1892300" cy="1858010"/>
          </a:xfrm>
          <a:prstGeom prst="ellipse">
            <a:avLst/>
          </a:prstGeom>
          <a:noFill/>
          <a:ln>
            <a:solidFill>
              <a:srgbClr val="085D36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rgbClr val="085D36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3" name="椭圆 22"/>
          <p:cNvSpPr/>
          <p:nvPr>
            <p:custDataLst>
              <p:tags r:id="rId8"/>
            </p:custDataLst>
          </p:nvPr>
        </p:nvSpPr>
        <p:spPr>
          <a:xfrm>
            <a:off x="5436235" y="3137535"/>
            <a:ext cx="1654175" cy="1623695"/>
          </a:xfrm>
          <a:prstGeom prst="ellipse">
            <a:avLst/>
          </a:prstGeom>
          <a:solidFill>
            <a:srgbClr val="085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5" name="椭圆 24"/>
          <p:cNvSpPr/>
          <p:nvPr>
            <p:custDataLst>
              <p:tags r:id="rId9"/>
            </p:custDataLst>
          </p:nvPr>
        </p:nvSpPr>
        <p:spPr>
          <a:xfrm>
            <a:off x="5308600" y="3032125"/>
            <a:ext cx="1892300" cy="1858010"/>
          </a:xfrm>
          <a:prstGeom prst="ellipse">
            <a:avLst/>
          </a:prstGeom>
          <a:noFill/>
          <a:ln>
            <a:solidFill>
              <a:srgbClr val="085D36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rgbClr val="085D36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6" name="椭圆 25"/>
          <p:cNvSpPr/>
          <p:nvPr>
            <p:custDataLst>
              <p:tags r:id="rId10"/>
            </p:custDataLst>
          </p:nvPr>
        </p:nvSpPr>
        <p:spPr>
          <a:xfrm>
            <a:off x="7185660" y="3121025"/>
            <a:ext cx="1654175" cy="1623695"/>
          </a:xfrm>
          <a:prstGeom prst="ellipse">
            <a:avLst/>
          </a:prstGeom>
          <a:solidFill>
            <a:srgbClr val="085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7" name="椭圆 26"/>
          <p:cNvSpPr/>
          <p:nvPr>
            <p:custDataLst>
              <p:tags r:id="rId11"/>
            </p:custDataLst>
          </p:nvPr>
        </p:nvSpPr>
        <p:spPr>
          <a:xfrm>
            <a:off x="7066915" y="3025140"/>
            <a:ext cx="1892300" cy="1858010"/>
          </a:xfrm>
          <a:prstGeom prst="ellipse">
            <a:avLst/>
          </a:prstGeom>
          <a:noFill/>
          <a:ln>
            <a:solidFill>
              <a:srgbClr val="085D36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rgbClr val="085D36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12"/>
            </p:custDataLst>
          </p:nvPr>
        </p:nvSpPr>
        <p:spPr>
          <a:xfrm>
            <a:off x="1824990" y="3439795"/>
            <a:ext cx="180467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12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睡眠和运动饮食一样</a:t>
            </a:r>
            <a:endParaRPr lang="zh-CN" altLang="en-US" sz="12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是保证机体生长发育</a:t>
            </a:r>
            <a:endParaRPr lang="zh-CN" altLang="en-US" sz="12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的营养要素</a:t>
            </a:r>
            <a:endParaRPr lang="zh-CN" altLang="en-US" sz="12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2" name="文本框 31"/>
          <p:cNvSpPr txBox="1"/>
          <p:nvPr>
            <p:custDataLst>
              <p:tags r:id="rId13"/>
            </p:custDataLst>
          </p:nvPr>
        </p:nvSpPr>
        <p:spPr>
          <a:xfrm>
            <a:off x="3890645" y="3357245"/>
            <a:ext cx="1242695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14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睡眠充足</a:t>
            </a:r>
            <a:endParaRPr lang="zh-CN" altLang="en-US" sz="14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4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可以防止</a:t>
            </a:r>
            <a:endParaRPr lang="zh-CN" altLang="en-US" sz="14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4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癌症的发生</a:t>
            </a:r>
            <a:endParaRPr lang="zh-CN" altLang="en-US" sz="14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3" name="文本框 32"/>
          <p:cNvSpPr txBox="1"/>
          <p:nvPr>
            <p:custDataLst>
              <p:tags r:id="rId14"/>
            </p:custDataLst>
          </p:nvPr>
        </p:nvSpPr>
        <p:spPr>
          <a:xfrm>
            <a:off x="5568950" y="3366135"/>
            <a:ext cx="148082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12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睡眠是人的自然</a:t>
            </a:r>
            <a:endParaRPr lang="zh-CN" altLang="en-US" sz="12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规律，可调节人体机能的平衡，避免出现紊乱</a:t>
            </a:r>
            <a:endParaRPr lang="zh-CN" altLang="en-US" sz="12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4" name="文本框 33"/>
          <p:cNvSpPr txBox="1"/>
          <p:nvPr>
            <p:custDataLst>
              <p:tags r:id="rId15"/>
            </p:custDataLst>
          </p:nvPr>
        </p:nvSpPr>
        <p:spPr>
          <a:xfrm>
            <a:off x="7298055" y="3365500"/>
            <a:ext cx="146177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10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睡眠不足的人</a:t>
            </a:r>
            <a:endParaRPr lang="zh-CN" altLang="en-US" sz="10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0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衰老速度是正常人的2.5-3倍，死亡率比</a:t>
            </a:r>
            <a:r>
              <a:rPr lang="en-US" altLang="zh-CN" sz="10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7-8</a:t>
            </a:r>
            <a:r>
              <a:rPr lang="zh-CN" altLang="en-US" sz="10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小时睡眠的人高180%</a:t>
            </a:r>
            <a:endParaRPr lang="zh-CN" altLang="en-US" sz="10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椭圆 1"/>
          <p:cNvSpPr/>
          <p:nvPr>
            <p:custDataLst>
              <p:tags r:id="rId16"/>
            </p:custDataLst>
          </p:nvPr>
        </p:nvSpPr>
        <p:spPr>
          <a:xfrm>
            <a:off x="6332220" y="1359535"/>
            <a:ext cx="1892300" cy="1857375"/>
          </a:xfrm>
          <a:prstGeom prst="ellipse">
            <a:avLst/>
          </a:prstGeom>
          <a:noFill/>
          <a:ln>
            <a:solidFill>
              <a:srgbClr val="085D36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rgbClr val="085D36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17"/>
            </p:custDataLst>
          </p:nvPr>
        </p:nvSpPr>
        <p:spPr>
          <a:xfrm>
            <a:off x="6251575" y="1909445"/>
            <a:ext cx="2016125" cy="8064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zh-CN" altLang="en-US" sz="10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睡眠是生物钟的调节作用</a:t>
            </a:r>
            <a:endParaRPr lang="zh-CN" altLang="en-US" sz="10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0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褪黑素给大脑发出指令</a:t>
            </a:r>
            <a:endParaRPr lang="zh-CN" altLang="en-US" sz="10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0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由腺苷酸产生睡意</a:t>
            </a:r>
            <a:endParaRPr lang="zh-CN" altLang="en-US" sz="12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endParaRPr lang="zh-CN" altLang="en-US" sz="12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椭圆 13"/>
          <p:cNvSpPr/>
          <p:nvPr>
            <p:custDataLst>
              <p:tags r:id="rId18"/>
            </p:custDataLst>
          </p:nvPr>
        </p:nvSpPr>
        <p:spPr>
          <a:xfrm>
            <a:off x="4653915" y="1529715"/>
            <a:ext cx="1654810" cy="1623695"/>
          </a:xfrm>
          <a:prstGeom prst="ellipse">
            <a:avLst/>
          </a:prstGeom>
          <a:solidFill>
            <a:srgbClr val="085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椭圆 14"/>
          <p:cNvSpPr/>
          <p:nvPr>
            <p:custDataLst>
              <p:tags r:id="rId19"/>
            </p:custDataLst>
          </p:nvPr>
        </p:nvSpPr>
        <p:spPr>
          <a:xfrm>
            <a:off x="4523105" y="1430020"/>
            <a:ext cx="1892300" cy="1857375"/>
          </a:xfrm>
          <a:prstGeom prst="ellipse">
            <a:avLst/>
          </a:prstGeom>
          <a:noFill/>
          <a:ln>
            <a:solidFill>
              <a:srgbClr val="085D36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rgbClr val="085D36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20"/>
            </p:custDataLst>
          </p:nvPr>
        </p:nvSpPr>
        <p:spPr>
          <a:xfrm>
            <a:off x="4673600" y="1903730"/>
            <a:ext cx="161480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14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睡眠是大脑 “大扫除”的时间</a:t>
            </a:r>
            <a:endParaRPr lang="zh-CN" altLang="en-US" sz="14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4" name="椭圆 23"/>
          <p:cNvSpPr/>
          <p:nvPr>
            <p:custDataLst>
              <p:tags r:id="rId21"/>
            </p:custDataLst>
          </p:nvPr>
        </p:nvSpPr>
        <p:spPr>
          <a:xfrm>
            <a:off x="8794750" y="3126105"/>
            <a:ext cx="1654810" cy="1623695"/>
          </a:xfrm>
          <a:prstGeom prst="ellipse">
            <a:avLst/>
          </a:prstGeom>
          <a:solidFill>
            <a:srgbClr val="085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8" name="椭圆 27"/>
          <p:cNvSpPr/>
          <p:nvPr>
            <p:custDataLst>
              <p:tags r:id="rId22"/>
            </p:custDataLst>
          </p:nvPr>
        </p:nvSpPr>
        <p:spPr>
          <a:xfrm>
            <a:off x="8705215" y="3009265"/>
            <a:ext cx="1892300" cy="1857375"/>
          </a:xfrm>
          <a:prstGeom prst="ellipse">
            <a:avLst/>
          </a:prstGeom>
          <a:noFill/>
          <a:ln>
            <a:solidFill>
              <a:srgbClr val="085D36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rgbClr val="085D36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23"/>
            </p:custDataLst>
          </p:nvPr>
        </p:nvSpPr>
        <p:spPr>
          <a:xfrm>
            <a:off x="8829040" y="3532505"/>
            <a:ext cx="161480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>
              <a:lnSpc>
                <a:spcPct val="150000"/>
              </a:lnSpc>
              <a:buNone/>
            </a:pPr>
            <a:r>
              <a:rPr lang="zh-CN" altLang="en-US" sz="14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睡眠是</a:t>
            </a:r>
            <a:endParaRPr lang="zh-CN" altLang="en-US" sz="14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zh-CN" altLang="en-US" sz="1400" b="1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生命的需要</a:t>
            </a:r>
            <a:endParaRPr lang="zh-CN" altLang="en-US" sz="1400" b="1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2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heel spokes="8"/>
      </p:transition>
    </mc:Choice>
    <mc:Fallback>
      <p:transition spd="slow">
        <p:wheel spokes="8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1956060" y="1507332"/>
            <a:ext cx="2116455" cy="5588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3035" b="1" dirty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Arial" panose="020B0604020202020204" pitchFamily="34" charset="0"/>
              </a:rPr>
              <a:t>睡眠的作用</a:t>
            </a:r>
            <a:endParaRPr lang="zh-CN" altLang="en-US" sz="3035" b="1" dirty="0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7051040" y="2351405"/>
            <a:ext cx="3239770" cy="337185"/>
          </a:xfrm>
          <a:prstGeom prst="rect">
            <a:avLst/>
          </a:prstGeom>
          <a:solidFill>
            <a:srgbClr val="085D3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60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消除疲劳，恢复体力</a:t>
            </a:r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7051040" y="2830830"/>
            <a:ext cx="3239770" cy="337185"/>
          </a:xfrm>
          <a:prstGeom prst="rect">
            <a:avLst/>
          </a:prstGeom>
          <a:solidFill>
            <a:srgbClr val="085D3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60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保护大脑，恢复精力</a:t>
            </a:r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7051040" y="3320415"/>
            <a:ext cx="3239770" cy="337185"/>
          </a:xfrm>
          <a:prstGeom prst="rect">
            <a:avLst/>
          </a:prstGeom>
          <a:solidFill>
            <a:srgbClr val="085D3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60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增强免疫力，康复机体</a:t>
            </a:r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7051040" y="3836035"/>
            <a:ext cx="3239770" cy="337185"/>
          </a:xfrm>
          <a:prstGeom prst="rect">
            <a:avLst/>
          </a:prstGeom>
          <a:solidFill>
            <a:srgbClr val="085D3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60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促进生长发育，增强记忆力</a:t>
            </a:r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7051040" y="4315460"/>
            <a:ext cx="3239770" cy="337185"/>
          </a:xfrm>
          <a:prstGeom prst="rect">
            <a:avLst/>
          </a:prstGeom>
          <a:solidFill>
            <a:srgbClr val="085D3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60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延缓衰老，促进长寿</a:t>
            </a:r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7051040" y="4805045"/>
            <a:ext cx="3239770" cy="337185"/>
          </a:xfrm>
          <a:prstGeom prst="rect">
            <a:avLst/>
          </a:prstGeom>
          <a:solidFill>
            <a:srgbClr val="085D3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60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保护人的心理健康</a:t>
            </a:r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7051040" y="5299710"/>
            <a:ext cx="3239770" cy="337185"/>
          </a:xfrm>
          <a:prstGeom prst="rect">
            <a:avLst/>
          </a:prstGeom>
          <a:solidFill>
            <a:srgbClr val="085D3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60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有利于皮肤美容</a:t>
            </a:r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026285" y="2351405"/>
            <a:ext cx="4867275" cy="328549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5512435" y="4652645"/>
            <a:ext cx="1381125" cy="368300"/>
          </a:xfrm>
          <a:prstGeom prst="rect">
            <a:avLst/>
          </a:prstGeom>
          <a:solidFill>
            <a:srgbClr val="1A3747">
              <a:alpha val="99000"/>
            </a:srgbClr>
          </a:solidFill>
        </p:spPr>
        <p:txBody>
          <a:bodyPr wrap="square" rtlCol="0">
            <a:spAutoFit/>
          </a:bodyPr>
          <a:p>
            <a:endParaRPr lang="zh-CN" altLang="en-US">
              <a:solidFill>
                <a:schemeClr val="dk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2791460" y="1507490"/>
            <a:ext cx="6935470" cy="50673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>
              <a:lnSpc>
                <a:spcPct val="150000"/>
              </a:lnSpc>
            </a:pPr>
            <a:r>
              <a:rPr lang="en-US" altLang="zh-CN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  </a:t>
            </a:r>
            <a:r>
              <a:rPr lang="zh-CN" altLang="en-US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世界睡眠日</a:t>
            </a:r>
            <a:r>
              <a:rPr lang="en-US" altLang="zh-CN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......</a:t>
            </a:r>
            <a:r>
              <a:rPr lang="zh-CN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为，每一年的</a:t>
            </a:r>
            <a:r>
              <a:rPr lang="en-US" altLang="zh-CN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——3</a:t>
            </a:r>
            <a:r>
              <a:rPr lang="zh-CN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月</a:t>
            </a:r>
            <a:r>
              <a:rPr lang="en-US" altLang="zh-CN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21</a:t>
            </a:r>
            <a:r>
              <a:rPr lang="zh-CN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日</a:t>
            </a:r>
            <a:endParaRPr lang="zh-CN" altLang="en-US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1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1106430" y="1440657"/>
            <a:ext cx="4436745" cy="55880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3035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科学健康睡眠“四要素”</a:t>
            </a:r>
            <a:endParaRPr lang="zh-CN" altLang="en-US" sz="3035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39942" name="矩形 5"/>
          <p:cNvSpPr/>
          <p:nvPr>
            <p:custDataLst>
              <p:tags r:id="rId2"/>
            </p:custDataLst>
          </p:nvPr>
        </p:nvSpPr>
        <p:spPr>
          <a:xfrm>
            <a:off x="7575550" y="3596005"/>
            <a:ext cx="218186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科学健康睡眠“四要素”</a:t>
            </a:r>
            <a:endParaRPr lang="zh-CN" altLang="en-US" sz="20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3" name="椭圆 2"/>
          <p:cNvSpPr/>
          <p:nvPr>
            <p:custDataLst>
              <p:tags r:id="rId3"/>
            </p:custDataLst>
          </p:nvPr>
        </p:nvSpPr>
        <p:spPr>
          <a:xfrm>
            <a:off x="7185660" y="2640965"/>
            <a:ext cx="3004820" cy="2670810"/>
          </a:xfrm>
          <a:prstGeom prst="ellipse">
            <a:avLst/>
          </a:prstGeom>
          <a:noFill/>
          <a:ln>
            <a:solidFill>
              <a:srgbClr val="085D3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椭圆 4"/>
          <p:cNvSpPr/>
          <p:nvPr>
            <p:custDataLst>
              <p:tags r:id="rId4"/>
            </p:custDataLst>
          </p:nvPr>
        </p:nvSpPr>
        <p:spPr>
          <a:xfrm>
            <a:off x="8143875" y="2209800"/>
            <a:ext cx="1066165" cy="947420"/>
          </a:xfrm>
          <a:prstGeom prst="ellipse">
            <a:avLst/>
          </a:prstGeom>
          <a:solidFill>
            <a:srgbClr val="085D36"/>
          </a:solidFill>
          <a:ln>
            <a:solidFill>
              <a:srgbClr val="085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椭圆 5"/>
          <p:cNvSpPr/>
          <p:nvPr>
            <p:custDataLst>
              <p:tags r:id="rId5"/>
            </p:custDataLst>
          </p:nvPr>
        </p:nvSpPr>
        <p:spPr>
          <a:xfrm>
            <a:off x="6557010" y="3436620"/>
            <a:ext cx="1066165" cy="947420"/>
          </a:xfrm>
          <a:prstGeom prst="ellipse">
            <a:avLst/>
          </a:prstGeom>
          <a:solidFill>
            <a:srgbClr val="085D36"/>
          </a:solidFill>
          <a:ln>
            <a:solidFill>
              <a:srgbClr val="085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椭圆 6"/>
          <p:cNvSpPr/>
          <p:nvPr>
            <p:custDataLst>
              <p:tags r:id="rId6"/>
            </p:custDataLst>
          </p:nvPr>
        </p:nvSpPr>
        <p:spPr>
          <a:xfrm>
            <a:off x="9627870" y="3436620"/>
            <a:ext cx="1066165" cy="947420"/>
          </a:xfrm>
          <a:prstGeom prst="ellipse">
            <a:avLst/>
          </a:prstGeom>
          <a:solidFill>
            <a:srgbClr val="085D36"/>
          </a:solidFill>
          <a:ln>
            <a:solidFill>
              <a:srgbClr val="085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椭圆 7"/>
          <p:cNvSpPr/>
          <p:nvPr>
            <p:custDataLst>
              <p:tags r:id="rId7"/>
            </p:custDataLst>
          </p:nvPr>
        </p:nvSpPr>
        <p:spPr>
          <a:xfrm>
            <a:off x="8163560" y="4887595"/>
            <a:ext cx="1066165" cy="947420"/>
          </a:xfrm>
          <a:prstGeom prst="ellipse">
            <a:avLst/>
          </a:prstGeom>
          <a:solidFill>
            <a:srgbClr val="085D36"/>
          </a:solidFill>
          <a:ln>
            <a:solidFill>
              <a:srgbClr val="085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椭圆 8"/>
          <p:cNvSpPr/>
          <p:nvPr>
            <p:custDataLst>
              <p:tags r:id="rId8"/>
            </p:custDataLst>
          </p:nvPr>
        </p:nvSpPr>
        <p:spPr>
          <a:xfrm>
            <a:off x="7014210" y="2497455"/>
            <a:ext cx="3324225" cy="2955290"/>
          </a:xfrm>
          <a:prstGeom prst="ellipse">
            <a:avLst/>
          </a:prstGeom>
          <a:noFill/>
          <a:ln>
            <a:solidFill>
              <a:srgbClr val="085D3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8321675" y="2222500"/>
            <a:ext cx="78295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</a:rPr>
              <a:t>理想睡眠卧具</a:t>
            </a:r>
            <a:endParaRPr lang="zh-CN" altLang="en-US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6698615" y="3436620"/>
            <a:ext cx="78295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</a:rPr>
              <a:t>合理睡眠时间</a:t>
            </a:r>
            <a:endParaRPr lang="zh-CN" altLang="en-US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9851390" y="3436620"/>
            <a:ext cx="78295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</a:rPr>
              <a:t>良好睡眠环境</a:t>
            </a:r>
            <a:endParaRPr lang="zh-CN" altLang="en-US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8322310" y="4887595"/>
            <a:ext cx="78295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</a:rPr>
              <a:t>科学睡眠姿势</a:t>
            </a:r>
            <a:endParaRPr lang="zh-CN" altLang="en-US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49960" y="2292985"/>
            <a:ext cx="5131435" cy="3458845"/>
          </a:xfrm>
          <a:prstGeom prst="rect">
            <a:avLst/>
          </a:prstGeom>
        </p:spPr>
      </p:pic>
    </p:spTree>
    <p:custDataLst>
      <p:tags r:id="rId1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4523047" y="1244442"/>
            <a:ext cx="2503170" cy="55880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3035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+mn-ea"/>
                <a:sym typeface="Arial" panose="020B0604020202020204" pitchFamily="34" charset="0"/>
              </a:rPr>
              <a:t>脊椎的重要性</a:t>
            </a:r>
            <a:endParaRPr lang="zh-CN" altLang="en-US" sz="3035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TextBox 7"/>
          <p:cNvSpPr txBox="1"/>
          <p:nvPr>
            <p:custDataLst>
              <p:tags r:id="rId2"/>
            </p:custDataLst>
          </p:nvPr>
        </p:nvSpPr>
        <p:spPr>
          <a:xfrm>
            <a:off x="2062480" y="2099945"/>
            <a:ext cx="7871460" cy="368300"/>
          </a:xfrm>
          <a:prstGeom prst="rect">
            <a:avLst/>
          </a:prstGeom>
          <a:solidFill>
            <a:srgbClr val="085D36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</a:rPr>
              <a:t>脊椎为人体的中轴骨骼，是身体的支柱，有负重、减震、保护和运动等功能！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98290" y="2658110"/>
            <a:ext cx="3636010" cy="36830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脊柱与全身健康有密切的关系</a:t>
            </a:r>
            <a:endParaRPr lang="zh-CN" altLang="en-US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6" name="圆角矩形 5"/>
          <p:cNvSpPr/>
          <p:nvPr>
            <p:custDataLst>
              <p:tags r:id="rId4"/>
            </p:custDataLst>
          </p:nvPr>
        </p:nvSpPr>
        <p:spPr>
          <a:xfrm>
            <a:off x="2062480" y="3760470"/>
            <a:ext cx="3540760" cy="204533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圆角矩形 10"/>
          <p:cNvSpPr/>
          <p:nvPr>
            <p:custDataLst>
              <p:tags r:id="rId5"/>
            </p:custDataLst>
          </p:nvPr>
        </p:nvSpPr>
        <p:spPr>
          <a:xfrm>
            <a:off x="6393180" y="3760470"/>
            <a:ext cx="3540760" cy="204533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2185670" y="4304665"/>
            <a:ext cx="3417570" cy="106045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ctr">
              <a:lnSpc>
                <a:spcPct val="150000"/>
              </a:lnSpc>
            </a:pP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就算平时没有明显的毛病，</a:t>
            </a:r>
            <a:endParaRPr lang="zh-CN" altLang="en-US" sz="14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也会常感疲劳，精力衰退，</a:t>
            </a:r>
            <a:endParaRPr lang="zh-CN" altLang="en-US" sz="14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提早出现衰老。</a:t>
            </a:r>
            <a:endParaRPr lang="zh-CN" altLang="en-US" sz="14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6697345" y="4466590"/>
            <a:ext cx="2788285" cy="73723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ctr">
              <a:lnSpc>
                <a:spcPct val="150000"/>
              </a:lnSpc>
            </a:pP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人会常保持精力充沛，</a:t>
            </a:r>
            <a:endParaRPr lang="zh-CN" altLang="en-US" sz="14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外表显得比实际年纪年轻。</a:t>
            </a:r>
            <a:endParaRPr lang="zh-CN" altLang="en-US" sz="14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16" name="燕尾形 15"/>
          <p:cNvSpPr/>
          <p:nvPr>
            <p:custDataLst>
              <p:tags r:id="rId8"/>
            </p:custDataLst>
          </p:nvPr>
        </p:nvSpPr>
        <p:spPr>
          <a:xfrm rot="5400000">
            <a:off x="5749290" y="2827655"/>
            <a:ext cx="334010" cy="1130935"/>
          </a:xfrm>
          <a:prstGeom prst="chevron">
            <a:avLst/>
          </a:prstGeom>
          <a:solidFill>
            <a:schemeClr val="dk1">
              <a:lumMod val="60000"/>
              <a:lumOff val="40000"/>
            </a:schemeClr>
          </a:solidFill>
          <a:ln>
            <a:solidFill>
              <a:schemeClr val="dk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3318510" y="3926205"/>
            <a:ext cx="1254760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>
              <a:lnSpc>
                <a:spcPct val="150000"/>
              </a:lnSpc>
            </a:pPr>
            <a:r>
              <a:rPr lang="zh-CN" altLang="en-US" sz="16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脊椎不好</a:t>
            </a:r>
            <a:endParaRPr lang="zh-CN" altLang="en-US" sz="1600" b="1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0"/>
            </p:custDataLst>
          </p:nvPr>
        </p:nvSpPr>
        <p:spPr>
          <a:xfrm>
            <a:off x="7150735" y="3959225"/>
            <a:ext cx="1882140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>
              <a:lnSpc>
                <a:spcPct val="150000"/>
              </a:lnSpc>
            </a:pPr>
            <a:r>
              <a:rPr lang="zh-CN" altLang="en-US" sz="16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脊椎保养得好</a:t>
            </a:r>
            <a:endParaRPr lang="zh-CN" altLang="en-US" sz="1600" b="1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1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>
            <p:custDataLst>
              <p:tags r:id="rId1"/>
            </p:custDataLst>
          </p:nvPr>
        </p:nvSpPr>
        <p:spPr>
          <a:xfrm>
            <a:off x="878840" y="1356995"/>
            <a:ext cx="3901440" cy="18148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人体质量指数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BMI=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KG/M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=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体重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身高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²</a:t>
            </a:r>
            <a:endParaRPr lang="en-US" altLang="zh-CN" sz="14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S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小体量：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S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≤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18     </a:t>
            </a:r>
            <a:endParaRPr lang="en-US" altLang="zh-CN" sz="14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L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中体量：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18&lt;L&lt;23     X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大体量：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X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≥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23</a:t>
            </a:r>
            <a:endParaRPr lang="en-US" altLang="zh-CN" sz="14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人体体形：</a:t>
            </a:r>
            <a:endParaRPr lang="en-US" altLang="zh-CN" sz="14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▽型：肩宽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腰宽≥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1.4     </a:t>
            </a:r>
            <a:endParaRPr lang="en-US" altLang="zh-CN" sz="14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△型：臀宽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腰宽≥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1.3     </a:t>
            </a:r>
            <a:endParaRPr lang="en-US" altLang="zh-CN" sz="14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□型：肩宽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腰宽＜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1.4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且臀宽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腰宽＜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1.3           </a:t>
            </a:r>
            <a:endParaRPr lang="en-US" altLang="zh-CN" sz="14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X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型：肩宽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腰宽≥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1.4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且臀宽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腰宽≥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1.3  </a:t>
            </a:r>
            <a:endParaRPr lang="en-US" altLang="zh-CN" sz="14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590" y="3336925"/>
            <a:ext cx="2357120" cy="2807970"/>
          </a:xfrm>
          <a:prstGeom prst="rect">
            <a:avLst/>
          </a:prstGeom>
        </p:spPr>
      </p:pic>
      <p:graphicFrame>
        <p:nvGraphicFramePr>
          <p:cNvPr id="11" name="表格 10"/>
          <p:cNvGraphicFramePr/>
          <p:nvPr>
            <p:custDataLst>
              <p:tags r:id="rId3"/>
            </p:custDataLst>
          </p:nvPr>
        </p:nvGraphicFramePr>
        <p:xfrm>
          <a:off x="5177790" y="1310005"/>
          <a:ext cx="5112385" cy="47821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5240"/>
                <a:gridCol w="2557145"/>
              </a:tblGrid>
              <a:tr h="177165"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0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推荐床垫软硬</a:t>
                      </a:r>
                      <a:endParaRPr lang="en-US" altLang="en-US" sz="10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成人的BMI数值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过轻：低于18.5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软、偏软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3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正常：18.5-23.99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全系列床垫（参考睡眠习惯）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过重：24-28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偏硬、软硬适中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肥胖：28-32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硬、偏硬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非常肥胖：高于32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硬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体重指数 =体重(公斤) 除以 身高(米)的平方 kg/m2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并不是每个人都适用BMI的，如：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1. 未满18岁；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2. 是运动员；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3. 正在做重量训练；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4. 怀孕或哺乳中；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35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5. 身体虚弱或久坐不动的老人。</a:t>
                      </a: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6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>
                      <a:solidFill>
                        <a:schemeClr val="bg1"/>
                      </a:solidFill>
                      <a:prstDash val="solid"/>
                    </a:lnR>
                    <a:lnT w="12700" cap="flat">
                      <a:solidFill>
                        <a:schemeClr val="bg1"/>
                      </a:solidFill>
                      <a:prstDash val="solid"/>
                    </a:lnT>
                    <a:lnB w="12700" cap="flat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831215" y="1231742"/>
            <a:ext cx="4436745" cy="55880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3035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如何挑选适合自己的床垫</a:t>
            </a:r>
            <a:endParaRPr lang="zh-CN" altLang="en-US" sz="3035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+mn-ea"/>
              <a:sym typeface="+mn-ea"/>
            </a:endParaRPr>
          </a:p>
        </p:txBody>
      </p:sp>
      <p:sp>
        <p:nvSpPr>
          <p:cNvPr id="2" name="流程图: 准备 1"/>
          <p:cNvSpPr/>
          <p:nvPr>
            <p:custDataLst>
              <p:tags r:id="rId2"/>
            </p:custDataLst>
          </p:nvPr>
        </p:nvSpPr>
        <p:spPr>
          <a:xfrm rot="5400000">
            <a:off x="604520" y="2398395"/>
            <a:ext cx="1228725" cy="1139825"/>
          </a:xfrm>
          <a:prstGeom prst="flowChartPreparation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705" dirty="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cxnSp>
        <p:nvCxnSpPr>
          <p:cNvPr id="15" name="直接连接符 14"/>
          <p:cNvCxnSpPr/>
          <p:nvPr>
            <p:custDataLst>
              <p:tags r:id="rId3"/>
            </p:custDataLst>
          </p:nvPr>
        </p:nvCxnSpPr>
        <p:spPr>
          <a:xfrm>
            <a:off x="552626" y="3390757"/>
            <a:ext cx="960054" cy="384022"/>
          </a:xfrm>
          <a:prstGeom prst="line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4"/>
            </p:custDataLst>
          </p:nvPr>
        </p:nvCxnSpPr>
        <p:spPr>
          <a:xfrm flipH="1">
            <a:off x="936647" y="3390757"/>
            <a:ext cx="947928" cy="384022"/>
          </a:xfrm>
          <a:prstGeom prst="line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流程图: 准备 34"/>
          <p:cNvSpPr/>
          <p:nvPr>
            <p:custDataLst>
              <p:tags r:id="rId5"/>
            </p:custDataLst>
          </p:nvPr>
        </p:nvSpPr>
        <p:spPr>
          <a:xfrm rot="5400000">
            <a:off x="2516505" y="2397760"/>
            <a:ext cx="1228725" cy="1139825"/>
          </a:xfrm>
          <a:prstGeom prst="flowChartPreparation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705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cxnSp>
        <p:nvCxnSpPr>
          <p:cNvPr id="36" name="直接连接符 35"/>
          <p:cNvCxnSpPr/>
          <p:nvPr>
            <p:custDataLst>
              <p:tags r:id="rId6"/>
            </p:custDataLst>
          </p:nvPr>
        </p:nvCxnSpPr>
        <p:spPr>
          <a:xfrm>
            <a:off x="2465081" y="3390124"/>
            <a:ext cx="960054" cy="384022"/>
          </a:xfrm>
          <a:prstGeom prst="line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>
            <p:custDataLst>
              <p:tags r:id="rId7"/>
            </p:custDataLst>
          </p:nvPr>
        </p:nvCxnSpPr>
        <p:spPr>
          <a:xfrm flipH="1">
            <a:off x="2849104" y="3390124"/>
            <a:ext cx="947928" cy="384022"/>
          </a:xfrm>
          <a:prstGeom prst="line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流程图: 准备 37"/>
          <p:cNvSpPr/>
          <p:nvPr>
            <p:custDataLst>
              <p:tags r:id="rId8"/>
            </p:custDataLst>
          </p:nvPr>
        </p:nvSpPr>
        <p:spPr>
          <a:xfrm rot="5400000">
            <a:off x="4487545" y="2398395"/>
            <a:ext cx="1228725" cy="1139825"/>
          </a:xfrm>
          <a:prstGeom prst="flowChartPreparation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705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cxnSp>
        <p:nvCxnSpPr>
          <p:cNvPr id="39" name="直接连接符 38"/>
          <p:cNvCxnSpPr/>
          <p:nvPr>
            <p:custDataLst>
              <p:tags r:id="rId9"/>
            </p:custDataLst>
          </p:nvPr>
        </p:nvCxnSpPr>
        <p:spPr>
          <a:xfrm>
            <a:off x="4435839" y="3390757"/>
            <a:ext cx="960054" cy="384022"/>
          </a:xfrm>
          <a:prstGeom prst="line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>
            <p:custDataLst>
              <p:tags r:id="rId10"/>
            </p:custDataLst>
          </p:nvPr>
        </p:nvCxnSpPr>
        <p:spPr>
          <a:xfrm flipH="1">
            <a:off x="4819861" y="3390757"/>
            <a:ext cx="947928" cy="384022"/>
          </a:xfrm>
          <a:prstGeom prst="line">
            <a:avLst/>
          </a:prstGeom>
          <a:solidFill>
            <a:srgbClr val="085D36"/>
          </a:solidFill>
          <a:ln w="9525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流程图: 准备 40"/>
          <p:cNvSpPr/>
          <p:nvPr>
            <p:custDataLst>
              <p:tags r:id="rId11"/>
            </p:custDataLst>
          </p:nvPr>
        </p:nvSpPr>
        <p:spPr>
          <a:xfrm rot="5400000">
            <a:off x="6383020" y="2381885"/>
            <a:ext cx="1228725" cy="1139825"/>
          </a:xfrm>
          <a:prstGeom prst="flowChartPreparation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705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cxnSp>
        <p:nvCxnSpPr>
          <p:cNvPr id="42" name="直接连接符 41"/>
          <p:cNvCxnSpPr/>
          <p:nvPr>
            <p:custDataLst>
              <p:tags r:id="rId12"/>
            </p:custDataLst>
          </p:nvPr>
        </p:nvCxnSpPr>
        <p:spPr>
          <a:xfrm>
            <a:off x="6331150" y="3374249"/>
            <a:ext cx="960054" cy="384022"/>
          </a:xfrm>
          <a:prstGeom prst="line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>
            <p:custDataLst>
              <p:tags r:id="rId13"/>
            </p:custDataLst>
          </p:nvPr>
        </p:nvCxnSpPr>
        <p:spPr>
          <a:xfrm flipH="1">
            <a:off x="6715172" y="3374249"/>
            <a:ext cx="947928" cy="384022"/>
          </a:xfrm>
          <a:prstGeom prst="line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本框 47"/>
          <p:cNvSpPr txBox="1"/>
          <p:nvPr>
            <p:custDataLst>
              <p:tags r:id="rId14"/>
            </p:custDataLst>
          </p:nvPr>
        </p:nvSpPr>
        <p:spPr>
          <a:xfrm>
            <a:off x="679450" y="2720975"/>
            <a:ext cx="101981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5D36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160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床垫</a:t>
            </a:r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/>
            <a:r>
              <a:rPr lang="zh-CN" altLang="en-US" sz="160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材质</a:t>
            </a:r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9" name="文本框 48"/>
          <p:cNvSpPr txBox="1"/>
          <p:nvPr>
            <p:custDataLst>
              <p:tags r:id="rId15"/>
            </p:custDataLst>
          </p:nvPr>
        </p:nvSpPr>
        <p:spPr>
          <a:xfrm>
            <a:off x="2560955" y="2799715"/>
            <a:ext cx="1141095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5D36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160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支撑性</a:t>
            </a:r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50" name="文本框 49"/>
          <p:cNvSpPr txBox="1"/>
          <p:nvPr>
            <p:custDataLst>
              <p:tags r:id="rId16"/>
            </p:custDataLst>
          </p:nvPr>
        </p:nvSpPr>
        <p:spPr>
          <a:xfrm>
            <a:off x="4582795" y="2799715"/>
            <a:ext cx="1089025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5D36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160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贴合度</a:t>
            </a:r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51" name="文本框 50"/>
          <p:cNvSpPr txBox="1"/>
          <p:nvPr>
            <p:custDataLst>
              <p:tags r:id="rId17"/>
            </p:custDataLst>
          </p:nvPr>
        </p:nvSpPr>
        <p:spPr>
          <a:xfrm>
            <a:off x="6427470" y="2799715"/>
            <a:ext cx="1140460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5D36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160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透气性</a:t>
            </a:r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" name="流程图: 准备 2"/>
          <p:cNvSpPr/>
          <p:nvPr>
            <p:custDataLst>
              <p:tags r:id="rId18"/>
            </p:custDataLst>
          </p:nvPr>
        </p:nvSpPr>
        <p:spPr>
          <a:xfrm rot="5400000">
            <a:off x="8319770" y="2369185"/>
            <a:ext cx="1228725" cy="1139825"/>
          </a:xfrm>
          <a:prstGeom prst="flowChartPreparation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705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cxnSp>
        <p:nvCxnSpPr>
          <p:cNvPr id="4" name="直接连接符 3"/>
          <p:cNvCxnSpPr/>
          <p:nvPr>
            <p:custDataLst>
              <p:tags r:id="rId19"/>
            </p:custDataLst>
          </p:nvPr>
        </p:nvCxnSpPr>
        <p:spPr>
          <a:xfrm>
            <a:off x="8267900" y="3361549"/>
            <a:ext cx="960054" cy="384022"/>
          </a:xfrm>
          <a:prstGeom prst="line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>
            <p:custDataLst>
              <p:tags r:id="rId20"/>
            </p:custDataLst>
          </p:nvPr>
        </p:nvCxnSpPr>
        <p:spPr>
          <a:xfrm flipH="1">
            <a:off x="8651922" y="3361549"/>
            <a:ext cx="947928" cy="384022"/>
          </a:xfrm>
          <a:prstGeom prst="line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>
            <p:custDataLst>
              <p:tags r:id="rId21"/>
            </p:custDataLst>
          </p:nvPr>
        </p:nvSpPr>
        <p:spPr>
          <a:xfrm>
            <a:off x="8364220" y="2799715"/>
            <a:ext cx="1140460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5D36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160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抗干扰性</a:t>
            </a:r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6" name="文本框 25"/>
          <p:cNvSpPr txBox="1"/>
          <p:nvPr>
            <p:custDataLst>
              <p:tags r:id="rId22"/>
            </p:custDataLst>
          </p:nvPr>
        </p:nvSpPr>
        <p:spPr>
          <a:xfrm>
            <a:off x="6189980" y="3914140"/>
            <a:ext cx="1783715" cy="1476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>
              <a:lnSpc>
                <a:spcPct val="150000"/>
              </a:lnSpc>
            </a:pPr>
            <a:r>
              <a:rPr lang="zh-CN" altLang="en-US" sz="12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选择床垫时一定要看它的透气性如何，若透气性不好，会容易滋生细菌，出现很多螨虫，影响身体健康。</a:t>
            </a:r>
            <a:endParaRPr lang="zh-CN" altLang="en-US" sz="12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8" name="矩形 27"/>
          <p:cNvSpPr/>
          <p:nvPr>
            <p:custDataLst>
              <p:tags r:id="rId23"/>
            </p:custDataLst>
          </p:nvPr>
        </p:nvSpPr>
        <p:spPr>
          <a:xfrm>
            <a:off x="2240915" y="3876040"/>
            <a:ext cx="1778635" cy="1687830"/>
          </a:xfrm>
          <a:prstGeom prst="rect">
            <a:avLst/>
          </a:prstGeom>
          <a:noFill/>
          <a:ln w="952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15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0" name="矩形 29"/>
          <p:cNvSpPr/>
          <p:nvPr>
            <p:custDataLst>
              <p:tags r:id="rId24"/>
            </p:custDataLst>
          </p:nvPr>
        </p:nvSpPr>
        <p:spPr>
          <a:xfrm>
            <a:off x="4156710" y="3876040"/>
            <a:ext cx="1778635" cy="1687830"/>
          </a:xfrm>
          <a:prstGeom prst="rect">
            <a:avLst/>
          </a:prstGeom>
          <a:noFill/>
          <a:ln w="952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15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2" name="矩形 31"/>
          <p:cNvSpPr/>
          <p:nvPr>
            <p:custDataLst>
              <p:tags r:id="rId25"/>
            </p:custDataLst>
          </p:nvPr>
        </p:nvSpPr>
        <p:spPr>
          <a:xfrm>
            <a:off x="6117590" y="3876040"/>
            <a:ext cx="1778635" cy="1687830"/>
          </a:xfrm>
          <a:prstGeom prst="rect">
            <a:avLst/>
          </a:prstGeom>
          <a:noFill/>
          <a:ln w="952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15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3" name="矩形 32"/>
          <p:cNvSpPr/>
          <p:nvPr>
            <p:custDataLst>
              <p:tags r:id="rId26"/>
            </p:custDataLst>
          </p:nvPr>
        </p:nvSpPr>
        <p:spPr>
          <a:xfrm>
            <a:off x="8039100" y="3876040"/>
            <a:ext cx="1778635" cy="1687830"/>
          </a:xfrm>
          <a:prstGeom prst="rect">
            <a:avLst/>
          </a:prstGeom>
          <a:noFill/>
          <a:ln w="952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15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6" name="流程图: 准备 55"/>
          <p:cNvSpPr/>
          <p:nvPr>
            <p:custDataLst>
              <p:tags r:id="rId27"/>
            </p:custDataLst>
          </p:nvPr>
        </p:nvSpPr>
        <p:spPr>
          <a:xfrm rot="5400000">
            <a:off x="10275570" y="2334260"/>
            <a:ext cx="1228725" cy="1139825"/>
          </a:xfrm>
          <a:prstGeom prst="flowChartPreparation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705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cxnSp>
        <p:nvCxnSpPr>
          <p:cNvPr id="57" name="直接连接符 56"/>
          <p:cNvCxnSpPr/>
          <p:nvPr>
            <p:custDataLst>
              <p:tags r:id="rId28"/>
            </p:custDataLst>
          </p:nvPr>
        </p:nvCxnSpPr>
        <p:spPr>
          <a:xfrm>
            <a:off x="10223700" y="3326624"/>
            <a:ext cx="960054" cy="384022"/>
          </a:xfrm>
          <a:prstGeom prst="line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>
            <p:custDataLst>
              <p:tags r:id="rId29"/>
            </p:custDataLst>
          </p:nvPr>
        </p:nvCxnSpPr>
        <p:spPr>
          <a:xfrm flipH="1">
            <a:off x="10607722" y="3326624"/>
            <a:ext cx="947928" cy="384022"/>
          </a:xfrm>
          <a:prstGeom prst="line">
            <a:avLst/>
          </a:prstGeom>
          <a:solidFill>
            <a:srgbClr val="085D36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/>
          <p:cNvSpPr txBox="1"/>
          <p:nvPr>
            <p:custDataLst>
              <p:tags r:id="rId30"/>
            </p:custDataLst>
          </p:nvPr>
        </p:nvSpPr>
        <p:spPr>
          <a:xfrm>
            <a:off x="10320020" y="2647315"/>
            <a:ext cx="114046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5D36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160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安全</a:t>
            </a:r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/>
            <a:r>
              <a:rPr lang="zh-CN" altLang="en-US" sz="1600">
                <a:solidFill>
                  <a:schemeClr val="lt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环保</a:t>
            </a:r>
            <a:endParaRPr lang="zh-CN" altLang="en-US" sz="1600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60" name="矩形 59"/>
          <p:cNvSpPr/>
          <p:nvPr>
            <p:custDataLst>
              <p:tags r:id="rId31"/>
            </p:custDataLst>
          </p:nvPr>
        </p:nvSpPr>
        <p:spPr>
          <a:xfrm>
            <a:off x="9994900" y="3841115"/>
            <a:ext cx="1778635" cy="1722755"/>
          </a:xfrm>
          <a:prstGeom prst="rect">
            <a:avLst/>
          </a:prstGeom>
          <a:noFill/>
          <a:ln w="952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15">
              <a:solidFill>
                <a:schemeClr val="l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1" name="文本框 60"/>
          <p:cNvSpPr txBox="1"/>
          <p:nvPr>
            <p:custDataLst>
              <p:tags r:id="rId32"/>
            </p:custDataLst>
          </p:nvPr>
        </p:nvSpPr>
        <p:spPr>
          <a:xfrm>
            <a:off x="10027285" y="3910330"/>
            <a:ext cx="1783715" cy="11988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>
              <a:lnSpc>
                <a:spcPct val="150000"/>
              </a:lnSpc>
            </a:pPr>
            <a:r>
              <a:rPr lang="zh-CN" altLang="en-US" sz="12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选择床垫时，要看床垫材质是否安全环保，是否经过抗菌处理，且符合健康睡眠的需求。</a:t>
            </a:r>
            <a:endParaRPr lang="zh-CN" altLang="en-US" sz="12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62" name="文本框 61"/>
          <p:cNvSpPr txBox="1"/>
          <p:nvPr>
            <p:custDataLst>
              <p:tags r:id="rId33"/>
            </p:custDataLst>
          </p:nvPr>
        </p:nvSpPr>
        <p:spPr>
          <a:xfrm>
            <a:off x="2240915" y="3900170"/>
            <a:ext cx="1797685" cy="1476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>
              <a:lnSpc>
                <a:spcPct val="150000"/>
              </a:lnSpc>
            </a:pPr>
            <a:r>
              <a:rPr lang="zh-CN" altLang="en-US" sz="12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支撑性是最重要的指标，它关系着脊柱健康。要看床垫是否能根据人的生理曲线产生不同的支撑力度，减轻人体压力。</a:t>
            </a:r>
            <a:endParaRPr lang="zh-CN" altLang="en-US" sz="12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3" name="文本框 62"/>
          <p:cNvSpPr txBox="1"/>
          <p:nvPr>
            <p:custDataLst>
              <p:tags r:id="rId34"/>
            </p:custDataLst>
          </p:nvPr>
        </p:nvSpPr>
        <p:spPr>
          <a:xfrm>
            <a:off x="4203065" y="3964305"/>
            <a:ext cx="1797685" cy="11988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>
              <a:lnSpc>
                <a:spcPct val="150000"/>
              </a:lnSpc>
            </a:pPr>
            <a:r>
              <a:rPr lang="zh-CN" altLang="en-US" sz="12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贴合度好的床垫,躺上去会有包裹感,床垫贴合身型，缓解压力，体感非常舒适。</a:t>
            </a:r>
            <a:endParaRPr lang="zh-CN" altLang="en-US" sz="12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4" name="文本框 63"/>
          <p:cNvSpPr txBox="1"/>
          <p:nvPr>
            <p:custDataLst>
              <p:tags r:id="rId35"/>
            </p:custDataLst>
          </p:nvPr>
        </p:nvSpPr>
        <p:spPr>
          <a:xfrm>
            <a:off x="8088630" y="3915410"/>
            <a:ext cx="1783715" cy="11988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>
              <a:lnSpc>
                <a:spcPct val="150000"/>
              </a:lnSpc>
            </a:pPr>
            <a:r>
              <a:rPr lang="zh-CN" altLang="en-US" sz="12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如果你翻身时整个床都随之震动，影响另一半睡眠，抗干扰性就比较差。</a:t>
            </a:r>
            <a:endParaRPr lang="zh-CN" altLang="en-US" sz="12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6"/>
            </p:custDataLst>
          </p:nvPr>
        </p:nvSpPr>
        <p:spPr>
          <a:xfrm>
            <a:off x="419100" y="3861435"/>
            <a:ext cx="1584325" cy="1702435"/>
          </a:xfrm>
          <a:prstGeom prst="rect">
            <a:avLst/>
          </a:prstGeom>
          <a:noFill/>
          <a:ln>
            <a:solidFill>
              <a:schemeClr val="bg1"/>
            </a:solidFill>
            <a:prstDash val="sysDash"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p>
            <a:pPr>
              <a:lnSpc>
                <a:spcPct val="150000"/>
              </a:lnSpc>
            </a:pPr>
            <a:r>
              <a:rPr lang="zh-CN" altLang="en-US" sz="12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市场上的床垫材质主要有弹簧、椰棕、乳胶、海绵等，每种材质都各有优缺点，要经过了解后选择适合自己的。</a:t>
            </a:r>
            <a:endParaRPr lang="zh-CN" altLang="en-US" sz="12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3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ags/tag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AIBEASPECIALSHAPE" val="1"/>
  <p:tag name="KSO_WM_AILAYOUT_OPTION" val="0_0_1_0"/>
  <p:tag name="KSO_WM_LAYOUT_CARDGROUP_FEATURE" val="2*1*5*1*1"/>
  <p:tag name="KSO_WM_LAYOUT_CARDGROUP_ID" val="e4bbe0ba828640b58f3f05b35b9d940d"/>
  <p:tag name="KSO_WM_LAYOUT_CARDGROUP_STYLE_INFO" val="C1_sc_p2*standard*1"/>
  <p:tag name="KSO_WM_LAYOUT_CARD_COUNT" val="3"/>
  <p:tag name="KSO_WM_LAYOUT_CHECK_HASH" val="7cd132af1f3c05357797ac9f3bad3ee322fedcca"/>
  <p:tag name="KSO_WM_LAYOUT_DOMHASH" val="bdab98bbf953da37b8dde5723b7eba56fbc93e71"/>
  <p:tag name="KSO_WM_LAYOUT_MCSHASH" val="391f3a143a67c536c86f545af11d45a39c49b8eb"/>
  <p:tag name="KSO_WM_NEWLAYOUT_GROUP_ID" val="21"/>
  <p:tag name="KSO_WM_NEWLAYOUT_ID" val="lay_6dbe564668cdfac0d9c8968ff8521a5217dfb642"/>
</p:tagLst>
</file>

<file path=ppt/tags/tag10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345.5,&quot;left&quot;:346.8,&quot;top&quot;:94.85,&quot;width&quot;:299.4}"/>
</p:tagLst>
</file>

<file path=ppt/tags/tag100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5"/>
  <p:tag name="KSO_WM_UNIT_LINE_FILL_TYPE" val="2"/>
</p:tagLst>
</file>

<file path=ppt/tags/tag101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257.8,&quot;left&quot;:150.8,&quot;top&quot;:180.3,&quot;width&quot;:779.2}"/>
</p:tagLst>
</file>

<file path=ppt/tags/tag102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13"/>
  <p:tag name="KSO_WM_UNIT_LINE_FILL_TYPE" val="2"/>
  <p:tag name="KSO_WM_DIAGRAM_VIRTUALLY_FRAME" val="{&quot;height&quot;:257.8,&quot;left&quot;:150.8,&quot;top&quot;:180.3,&quot;width&quot;:779.2}"/>
</p:tagLst>
</file>

<file path=ppt/tags/tag103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13"/>
  <p:tag name="KSO_WM_UNIT_LINE_FILL_TYPE" val="2"/>
  <p:tag name="KSO_WM_DIAGRAM_VIRTUALLY_FRAME" val="{&quot;height&quot;:257.8,&quot;left&quot;:150.8,&quot;top&quot;:180.3,&quot;width&quot;:779.2}"/>
</p:tagLst>
</file>

<file path=ppt/tags/tag104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7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257.8,&quot;left&quot;:150.8,&quot;top&quot;:180.3,&quot;width&quot;:779.2}"/>
</p:tagLst>
</file>

<file path=ppt/tags/tag105.xml><?xml version="1.0" encoding="utf-8"?>
<p:tagLst xmlns:p="http://schemas.openxmlformats.org/presentationml/2006/main">
  <p:tag name="KSO_WM_BEAUTIFY_FLAG" val=""/>
  <p:tag name="KSO_WM_DIAGRAM_VIRTUALLY_FRAME" val="{&quot;height&quot;:257.8,&quot;left&quot;:150.8,&quot;top&quot;:180.3,&quot;width&quot;:779.2}"/>
</p:tagLst>
</file>

<file path=ppt/tags/tag106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13"/>
  <p:tag name="KSO_WM_UNIT_LINE_FILL_TYPE" val="2"/>
  <p:tag name="KSO_WM_DIAGRAM_VIRTUALLY_FRAME" val="{&quot;height&quot;:257.8,&quot;left&quot;:150.8,&quot;top&quot;:180.3,&quot;width&quot;:779.2}"/>
</p:tagLst>
</file>

<file path=ppt/tags/tag107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257.8,&quot;left&quot;:150.8,&quot;top&quot;:180.3,&quot;width&quot;:779.2}"/>
</p:tagLst>
</file>

<file path=ppt/tags/tag108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13"/>
  <p:tag name="KSO_WM_UNIT_LINE_FILL_TYPE" val="2"/>
  <p:tag name="KSO_WM_DIAGRAM_VIRTUALLY_FRAME" val="{&quot;height&quot;:257.8,&quot;left&quot;:150.8,&quot;top&quot;:180.3,&quot;width&quot;:779.2}"/>
</p:tagLst>
</file>

<file path=ppt/tags/tag109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13"/>
  <p:tag name="KSO_WM_UNIT_LINE_FILL_TYPE" val="2"/>
  <p:tag name="KSO_WM_DIAGRAM_VIRTUALLY_FRAME" val="{&quot;height&quot;:257.8,&quot;left&quot;:150.8,&quot;top&quot;:180.3,&quot;width&quot;:779.2}"/>
</p:tagLst>
</file>

<file path=ppt/tags/tag1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DIAGRAM_VIRTUALLY_FRAME" val="{&quot;height&quot;:345.5,&quot;left&quot;:346.8,&quot;top&quot;:94.85,&quot;width&quot;:299.4}"/>
</p:tagLst>
</file>

<file path=ppt/tags/tag110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111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257.8,&quot;left&quot;:150.8,&quot;top&quot;:180.3,&quot;width&quot;:779.2}"/>
</p:tagLst>
</file>

<file path=ppt/tags/tag112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257.8,&quot;left&quot;:150.8,&quot;top&quot;:180.3,&quot;width&quot;:779.2}"/>
</p:tagLst>
</file>

<file path=ppt/tags/tag113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257.8,&quot;left&quot;:150.8,&quot;top&quot;:180.3,&quot;width&quot;:779.2}"/>
</p:tagLst>
</file>

<file path=ppt/tags/tag114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257.8,&quot;left&quot;:150.8,&quot;top&quot;:180.3,&quot;width&quot;:779.2}"/>
</p:tagLst>
</file>

<file path=ppt/tags/tag115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13"/>
  <p:tag name="KSO_WM_UNIT_LINE_FILL_TYPE" val="2"/>
  <p:tag name="KSO_WM_DIAGRAM_VIRTUALLY_FRAME" val="{&quot;height&quot;:257.8,&quot;left&quot;:150.8,&quot;top&quot;:180.3,&quot;width&quot;:779.2}"/>
</p:tagLst>
</file>

<file path=ppt/tags/tag116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13"/>
  <p:tag name="KSO_WM_UNIT_LINE_FILL_TYPE" val="2"/>
  <p:tag name="KSO_WM_DIAGRAM_VIRTUALLY_FRAME" val="{&quot;height&quot;:257.8,&quot;left&quot;:150.8,&quot;top&quot;:180.3,&quot;width&quot;:779.2}"/>
</p:tagLst>
</file>

<file path=ppt/tags/tag117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257.8,&quot;left&quot;:150.8,&quot;top&quot;:180.3,&quot;width&quot;:779.2}"/>
</p:tagLst>
</file>

<file path=ppt/tags/tag118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3"/>
  <p:tag name="KSO_WM_UNIT_TEXT_FILL_TYPE" val="1"/>
  <p:tag name="KSO_WM_DIAGRAM_VIRTUALLY_FRAME" val="{&quot;height&quot;:257.8,&quot;left&quot;:150.8,&quot;top&quot;:180.3,&quot;width&quot;:779.2}"/>
</p:tagLst>
</file>

<file path=ppt/tags/tag119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257.8,&quot;left&quot;:150.8,&quot;top&quot;:180.3,&quot;width&quot;:779.2}"/>
</p:tagLst>
</file>

<file path=ppt/tags/tag1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DIAGRAM_VIRTUALLY_FRAME" val="{&quot;height&quot;:345.5,&quot;left&quot;:346.8,&quot;top&quot;:94.85,&quot;width&quot;:299.4}"/>
</p:tagLst>
</file>

<file path=ppt/tags/tag120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257.8,&quot;left&quot;:150.8,&quot;top&quot;:180.3,&quot;width&quot;:779.2}"/>
</p:tagLst>
</file>

<file path=ppt/tags/tag121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257.8,&quot;left&quot;:150.8,&quot;top&quot;:180.3,&quot;width&quot;:779.2}"/>
</p:tagLst>
</file>

<file path=ppt/tags/tag122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257.8,&quot;left&quot;:150.8,&quot;top&quot;:180.3,&quot;width&quot;:779.2}"/>
</p:tagLst>
</file>

<file path=ppt/tags/tag123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257.8,&quot;left&quot;:150.8,&quot;top&quot;:180.3,&quot;width&quot;:779.2}"/>
</p:tagLst>
</file>

<file path=ppt/tags/tag124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13"/>
  <p:tag name="KSO_WM_UNIT_LINE_FILL_TYPE" val="2"/>
  <p:tag name="KSO_WM_DIAGRAM_VIRTUALLY_FRAME" val="{&quot;height&quot;:257.8,&quot;left&quot;:150.8,&quot;top&quot;:180.3,&quot;width&quot;:779.2}"/>
</p:tagLst>
</file>

<file path=ppt/tags/tag125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13"/>
  <p:tag name="KSO_WM_UNIT_LINE_FILL_TYPE" val="2"/>
  <p:tag name="KSO_WM_DIAGRAM_VIRTUALLY_FRAME" val="{&quot;height&quot;:257.8,&quot;left&quot;:150.8,&quot;top&quot;:180.3,&quot;width&quot;:779.2}"/>
</p:tagLst>
</file>

<file path=ppt/tags/tag126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257.8,&quot;left&quot;:150.8,&quot;top&quot;:180.3,&quot;width&quot;:779.2}"/>
</p:tagLst>
</file>

<file path=ppt/tags/tag127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257.8,&quot;left&quot;:150.8,&quot;top&quot;:180.3,&quot;width&quot;:779.2}"/>
</p:tagLst>
</file>

<file path=ppt/tags/tag128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3"/>
  <p:tag name="KSO_WM_UNIT_TEXT_FILL_TYPE" val="1"/>
  <p:tag name="KSO_WM_DIAGRAM_VIRTUALLY_FRAME" val="{&quot;height&quot;:257.8,&quot;left&quot;:150.8,&quot;top&quot;:180.3,&quot;width&quot;:779.2}"/>
</p:tagLst>
</file>

<file path=ppt/tags/tag129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3"/>
  <p:tag name="KSO_WM_UNIT_TEXT_FILL_TYPE" val="1"/>
  <p:tag name="KSO_WM_DIAGRAM_VIRTUALLY_FRAME" val="{&quot;height&quot;:257.8,&quot;left&quot;:150.8,&quot;top&quot;:180.3,&quot;width&quot;:779.2}"/>
</p:tagLst>
</file>

<file path=ppt/tags/tag1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DIAGRAM_VIRTUALLY_FRAME" val="{&quot;height&quot;:345.5,&quot;left&quot;:346.8,&quot;top&quot;:94.85,&quot;width&quot;:299.4}"/>
</p:tagLst>
</file>

<file path=ppt/tags/tag130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3"/>
  <p:tag name="KSO_WM_UNIT_TEXT_FILL_TYPE" val="1"/>
  <p:tag name="KSO_WM_DIAGRAM_VIRTUALLY_FRAME" val="{&quot;height&quot;:257.8,&quot;left&quot;:150.8,&quot;top&quot;:180.3,&quot;width&quot;:779.2}"/>
</p:tagLst>
</file>

<file path=ppt/tags/tag131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3"/>
  <p:tag name="KSO_WM_UNIT_TEXT_FILL_TYPE" val="1"/>
  <p:tag name="KSO_WM_DIAGRAM_VIRTUALLY_FRAME" val="{&quot;height&quot;:257.8,&quot;left&quot;:150.8,&quot;top&quot;:180.3,&quot;width&quot;:779.2}"/>
</p:tagLst>
</file>

<file path=ppt/tags/tag13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33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LIDE_BACKGROUND_TYPE" val="general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LIDE_BACKGROUND_TYPE" val="general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DIAGRAM_VIRTUALLY_FRAME" val="{&quot;height&quot;:345.5,&quot;left&quot;:346.8,&quot;top&quot;:94.85,&quot;width&quot;:299.4}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LIDE_BACKGROUND_TYPE" val="general"/>
</p:tagLst>
</file>

<file path=ppt/tags/tag143.xml><?xml version="1.0" encoding="utf-8"?>
<p:tagLst xmlns:p="http://schemas.openxmlformats.org/presentationml/2006/main">
  <p:tag name="KSO_WM_UNIT_LINE_FORE_SCHEMECOLOR_INDEX_BRIGHTNESS" val="-0.25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44.xml><?xml version="1.0" encoding="utf-8"?>
<p:tagLst xmlns:p="http://schemas.openxmlformats.org/presentationml/2006/main">
  <p:tag name="KSO_WM_BEAUTIFY_FLAG" val=""/>
  <p:tag name="KSO_WM_UNIT_LINE_FORE_SCHEMECOLOR_INDEX_BRIGHTNESS" val="-0.25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45.xml><?xml version="1.0" encoding="utf-8"?>
<p:tagLst xmlns:p="http://schemas.openxmlformats.org/presentationml/2006/main">
  <p:tag name="KSO_WM_BEAUTIFY_FLAG" val=""/>
  <p:tag name="KSO_WM_UNIT_LINE_FORE_SCHEMECOLOR_INDEX_BRIGHTNESS" val="-0.25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243.85,&quot;left&quot;:361.25,&quot;top&quot;:178.2,&quot;width&quot;:512.3}"/>
</p:tagLst>
</file>

<file path=ppt/tags/tag146.xml><?xml version="1.0" encoding="utf-8"?>
<p:tagLst xmlns:p="http://schemas.openxmlformats.org/presentationml/2006/main">
  <p:tag name="KSO_WM_BEAUTIFY_FLAG" val=""/>
  <p:tag name="KSO_WM_UNIT_LINE_FORE_SCHEMECOLOR_INDEX_BRIGHTNESS" val="-0.25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243.85,&quot;left&quot;:361.25,&quot;top&quot;:178.2,&quot;width&quot;:512.3}"/>
</p:tagLst>
</file>

<file path=ppt/tags/tag147.xml><?xml version="1.0" encoding="utf-8"?>
<p:tagLst xmlns:p="http://schemas.openxmlformats.org/presentationml/2006/main">
  <p:tag name="KSO_WM_BEAUTIFY_FLAG" val=""/>
  <p:tag name="KSO_WM_UNIT_LINE_FORE_SCHEMECOLOR_INDEX_BRIGHTNESS" val="-0.25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243.85,&quot;left&quot;:361.25,&quot;top&quot;:178.2,&quot;width&quot;:512.3}"/>
</p:tagLst>
</file>

<file path=ppt/tags/tag148.xml><?xml version="1.0" encoding="utf-8"?>
<p:tagLst xmlns:p="http://schemas.openxmlformats.org/presentationml/2006/main">
  <p:tag name="KSO_WM_BEAUTIFY_FLAG" val=""/>
  <p:tag name="KSO_WM_UNIT_LINE_FORE_SCHEMECOLOR_INDEX_BRIGHTNESS" val="-0.25"/>
  <p:tag name="KSO_WM_UNIT_LINE_FORE_SCHEMECOLOR_INDEX" val="5"/>
  <p:tag name="KSO_WM_UNIT_LINE_FILL_TYPE" val="2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243.85,&quot;left&quot;:361.25,&quot;top&quot;:178.2,&quot;width&quot;:512.3}"/>
</p:tagLst>
</file>

<file path=ppt/tags/tag14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DIAGRAM_VIRTUALLY_FRAME" val="{&quot;height&quot;:345.5,&quot;left&quot;:346.8,&quot;top&quot;:94.85,&quot;width&quot;:299.4}"/>
</p:tagLst>
</file>

<file path=ppt/tags/tag150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51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243.85,&quot;left&quot;:361.25,&quot;top&quot;:178.2,&quot;width&quot;:512.3}"/>
</p:tagLst>
</file>

<file path=ppt/tags/tag152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5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DIAGRAM_VIRTUALLY_FRAME" val="{&quot;height&quot;:243.85,&quot;left&quot;:361.25,&quot;top&quot;:178.2,&quot;width&quot;:512.3}"/>
</p:tagLst>
</file>

<file path=ppt/tags/tag15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DIAGRAM_VIRTUALLY_FRAME" val="{&quot;height&quot;:243.85,&quot;left&quot;:361.25,&quot;top&quot;:178.2,&quot;width&quot;:512.3}"/>
</p:tagLst>
</file>

<file path=ppt/tags/tag155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LIDE_BACKGROUND_TYPE" val="general"/>
</p:tagLst>
</file>

<file path=ppt/tags/tag15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5057_1*a*1"/>
  <p:tag name="KSO_WM_TEMPLATE_CATEGORY" val="custom"/>
  <p:tag name="KSO_WM_TEMPLATE_INDEX" val="20235057"/>
  <p:tag name="KSO_WM_UNIT_LAYERLEVEL" val="1"/>
  <p:tag name="KSO_WM_TAG_VERSION" val="3.0"/>
  <p:tag name="KSO_WM_BEAUTIFY_FLAG" val="#wm#"/>
  <p:tag name="KSO_WM_DIAGRAM_GROUP_CODE" val="l1-1"/>
  <p:tag name="KSO_WM_UNIT_TEXT_TYPE" val="1"/>
  <p:tag name="KSO_WM_UNIT_PRESET_TEXT" val="单击此处添加文档标题内容"/>
  <p:tag name="KSO_WM_UNIT_TEXT_FILL_FORE_SCHEMECOLOR_INDEX" val="13"/>
  <p:tag name="KSO_WM_UNIT_TEXT_FILL_TYPE" val="1"/>
  <p:tag name="KSO_WM_UNIT_USESOURCEFORMAT_APPLY" val="1"/>
</p:tagLst>
</file>

<file path=ppt/tags/tag15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5057_1*f*1"/>
  <p:tag name="KSO_WM_TEMPLATE_CATEGORY" val="custom"/>
  <p:tag name="KSO_WM_TEMPLATE_INDEX" val="20235057"/>
  <p:tag name="KSO_WM_UNIT_LAYERLEVEL" val="1"/>
  <p:tag name="KSO_WM_TAG_VERSION" val="3.0"/>
  <p:tag name="KSO_WM_BEAUTIFY_FLAG" val="#wm#"/>
  <p:tag name="KSO_WM_UNIT_TEXT_LAYER_COUNT" val="2"/>
  <p:tag name="KSO_WM_DIAGRAM_GROUP_CODE" val="l1-1"/>
  <p:tag name="KSO_WM_UNIT_TEXT_TYPE" val="1"/>
  <p:tag name="KSO_WM_UNIT_PRESET_TEXT" val="单击添加标题，文字是您思想的提炼&#13;为了最终演示发布的良好效果，请言简意赅的阐述观点。根据需要可酌情增减文字，以便观者可以准确理解您所传达的信息。单击此处输入正文，文字是您思想的提炼，为了最终演示发布的良好效果，请尽量言简意赅的阐述观点。"/>
  <p:tag name="KSO_WM_UNIT_TEXT_FILL_FORE_SCHEMECOLOR_INDEX" val="2"/>
  <p:tag name="KSO_WM_UNIT_TEXT_FILL_TYPE" val="1"/>
  <p:tag name="KSO_WM_UNIT_USESOURCEFORMAT_APPLY" val="1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5057_1*i*1"/>
  <p:tag name="KSO_WM_TEMPLATE_CATEGORY" val="custom"/>
  <p:tag name="KSO_WM_TEMPLATE_INDEX" val="20235057"/>
  <p:tag name="KSO_WM_UNIT_LAYERLEVEL" val="1"/>
  <p:tag name="KSO_WM_TAG_VERSION" val="3.0"/>
  <p:tag name="KSO_WM_BEAUTIFY_FLAG" val="#wm#"/>
  <p:tag name="KSO_WM_UNIT_LINE_FORE_SCHEMECOLOR_INDEX" val="5"/>
  <p:tag name="KSO_WM_UNIT_LINE_FILL_TYPE" val="2"/>
  <p:tag name="KSO_WM_UNIT_USESOURCEFORMAT_APPLY" val="1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i"/>
  <p:tag name="KSO_WM_UNIT_INDEX" val="1_1_2"/>
  <p:tag name="KSO_WM_UNIT_ID" val="diagram40492654_2*l_h_i*1_1_2"/>
  <p:tag name="KSO_WM_TEMPLATE_CATEGORY" val="diagram"/>
  <p:tag name="KSO_WM_TEMPLATE_INDEX" val="4049265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FILL_TYPE" val="1"/>
  <p:tag name="KSO_WM_UNIT_FILL_FORE_SCHEMECOLOR_INDEX" val="5"/>
  <p:tag name="KSO_WM_UNIT_FILL_FORE_SCHEMECOLOR_INDEX_BRIGHTNESS" val="0.6"/>
  <p:tag name="KSO_WM_DIAGRAM_MAX_ITEMCNT" val="3"/>
  <p:tag name="KSO_WM_DIAGRAM_MIN_ITEMCNT" val="2"/>
  <p:tag name="KSO_WM_DIAGRAM_VIRTUALLY_FRAME" val="{&quot;height&quot;:168.25490551042193,&quot;left&quot;:46.6,&quot;top&quot;:291.99233858406626,&quot;width&quot;:864.9500787401573}"/>
  <p:tag name="KSO_WM_DIAGRAM_COLOR_MATCH_VALUE" val="{&quot;shape&quot;:{&quot;fill&quot;:{&quot;solid&quot;:{&quot;brightness&quot;:0.6000000238418579,&quot;colorType&quot;:1,&quot;foreColorIndex&quot;:5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2"/>
  <p:tag name="KSO_WM_UNIT_TEXT_FILL_TYPE" val="1"/>
  <p:tag name="KSO_WM_UNIT_USESOURCEFORMAT_APPLY" val="1"/>
</p:tagLst>
</file>

<file path=ppt/tags/tag16.xml><?xml version="1.0" encoding="utf-8"?>
<p:tagLst xmlns:p="http://schemas.openxmlformats.org/presentationml/2006/main">
  <p:tag name="KSO_WM_DIAGRAM_VIRTUALLY_FRAME" val="{&quot;height&quot;:345.5,&quot;left&quot;:346.8,&quot;top&quot;:94.85,&quot;width&quot;:299.4}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i"/>
  <p:tag name="KSO_WM_UNIT_INDEX" val="1_2_2"/>
  <p:tag name="KSO_WM_UNIT_ID" val="diagram40492654_2*l_h_i*1_2_2"/>
  <p:tag name="KSO_WM_TEMPLATE_CATEGORY" val="diagram"/>
  <p:tag name="KSO_WM_TEMPLATE_INDEX" val="4049265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FILL_TYPE" val="1"/>
  <p:tag name="KSO_WM_UNIT_FILL_FORE_SCHEMECOLOR_INDEX" val="5"/>
  <p:tag name="KSO_WM_UNIT_FILL_FORE_SCHEMECOLOR_INDEX_BRIGHTNESS" val="0.6"/>
  <p:tag name="KSO_WM_DIAGRAM_MAX_ITEMCNT" val="3"/>
  <p:tag name="KSO_WM_DIAGRAM_MIN_ITEMCNT" val="2"/>
  <p:tag name="KSO_WM_DIAGRAM_VIRTUALLY_FRAME" val="{&quot;height&quot;:168.25490551042193,&quot;left&quot;:46.6,&quot;top&quot;:291.99233858406626,&quot;width&quot;:864.9500787401573}"/>
  <p:tag name="KSO_WM_DIAGRAM_COLOR_MATCH_VALUE" val="{&quot;shape&quot;:{&quot;fill&quot;:{&quot;solid&quot;:{&quot;brightness&quot;:0.6000000238418579,&quot;colorType&quot;:1,&quot;foreColorIndex&quot;:5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2"/>
  <p:tag name="KSO_WM_UNIT_TEXT_FILL_TYPE" val="1"/>
  <p:tag name="KSO_WM_UNIT_USESOURCEFORMAT_APPLY" val="1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i"/>
  <p:tag name="KSO_WM_UNIT_INDEX" val="1_3_2"/>
  <p:tag name="KSO_WM_UNIT_ID" val="diagram40492654_2*l_h_i*1_3_2"/>
  <p:tag name="KSO_WM_TEMPLATE_CATEGORY" val="diagram"/>
  <p:tag name="KSO_WM_TEMPLATE_INDEX" val="4049265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FILL_TYPE" val="1"/>
  <p:tag name="KSO_WM_UNIT_FILL_FORE_SCHEMECOLOR_INDEX" val="5"/>
  <p:tag name="KSO_WM_UNIT_FILL_FORE_SCHEMECOLOR_INDEX_BRIGHTNESS" val="0.6"/>
  <p:tag name="KSO_WM_DIAGRAM_MAX_ITEMCNT" val="3"/>
  <p:tag name="KSO_WM_DIAGRAM_MIN_ITEMCNT" val="2"/>
  <p:tag name="KSO_WM_DIAGRAM_VIRTUALLY_FRAME" val="{&quot;height&quot;:168.25490551042193,&quot;left&quot;:46.6,&quot;top&quot;:291.99233858406626,&quot;width&quot;:864.9500787401573}"/>
  <p:tag name="KSO_WM_DIAGRAM_COLOR_MATCH_VALUE" val="{&quot;shape&quot;:{&quot;fill&quot;:{&quot;solid&quot;:{&quot;brightness&quot;:0.6000000238418579,&quot;colorType&quot;:1,&quot;foreColorIndex&quot;:5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2"/>
  <p:tag name="KSO_WM_UNIT_TEXT_FILL_TYPE" val="1"/>
  <p:tag name="KSO_WM_UNIT_USESOURCEFORMAT_APPLY" val="1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40492654_2*l_h_i*1_1_1"/>
  <p:tag name="KSO_WM_TEMPLATE_CATEGORY" val="diagram"/>
  <p:tag name="KSO_WM_TEMPLATE_INDEX" val="4049265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EXT_FILL_FORE_SCHEMECOLOR_INDEX" val="1"/>
  <p:tag name="KSO_WM_UNIT_TEXT_FILL_TYPE" val="1"/>
  <p:tag name="KSO_WM_DIAGRAM_MAX_ITEMCNT" val="3"/>
  <p:tag name="KSO_WM_DIAGRAM_MIN_ITEMCNT" val="2"/>
  <p:tag name="KSO_WM_DIAGRAM_VIRTUALLY_FRAME" val="{&quot;height&quot;:168.25490551042193,&quot;left&quot;:46.6,&quot;top&quot;:291.99233858406626,&quot;width&quot;:864.95007874015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1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40492654_2*l_h_a*1_1_1"/>
  <p:tag name="KSO_WM_TEMPLATE_CATEGORY" val="diagram"/>
  <p:tag name="KSO_WM_TEMPLATE_INDEX" val="4049265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PRESET_TEXT" val="单击此处添加项目标题"/>
  <p:tag name="KSO_WM_UNIT_TEXT_FILL_FORE_SCHEMECOLOR_INDEX" val="1"/>
  <p:tag name="KSO_WM_UNIT_TEXT_FILL_TYPE" val="1"/>
  <p:tag name="KSO_WM_UNIT_TEXT_TYPE" val="1"/>
  <p:tag name="KSO_WM_DIAGRAM_MAX_ITEMCNT" val="3"/>
  <p:tag name="KSO_WM_DIAGRAM_MIN_ITEMCNT" val="2"/>
  <p:tag name="KSO_WM_DIAGRAM_VIRTUALLY_FRAME" val="{&quot;height&quot;:168.25490551042193,&quot;left&quot;:46.6,&quot;top&quot;:291.99233858406626,&quot;width&quot;:864.95007874015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164.xml><?xml version="1.0" encoding="utf-8"?>
<p:tagLst xmlns:p="http://schemas.openxmlformats.org/presentationml/2006/main">
  <p:tag name="KSO_WM_UNIT_SUBTYPE" val="a"/>
  <p:tag name="KSO_WM_UNIT_TEXT_LAYER_COUNT" val="1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40492654_2*l_h_f*1_1_1"/>
  <p:tag name="KSO_WM_TEMPLATE_CATEGORY" val="diagram"/>
  <p:tag name="KSO_WM_TEMPLATE_INDEX" val="4049265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PRESET_TEXT" val="单击此处添加文本具体内容，请尽量简明扼要地阐述您的内容观点。根据需要可酌情增减文字以便观者能够准确地理解您传达的思想。"/>
  <p:tag name="KSO_WM_UNIT_TEXT_FILL_FORE_SCHEMECOLOR_INDEX" val="1"/>
  <p:tag name="KSO_WM_UNIT_TEXT_FILL_TYPE" val="1"/>
  <p:tag name="KSO_WM_UNIT_TEXT_TYPE" val="1"/>
  <p:tag name="KSO_WM_DIAGRAM_MAX_ITEMCNT" val="3"/>
  <p:tag name="KSO_WM_DIAGRAM_MIN_ITEMCNT" val="2"/>
  <p:tag name="KSO_WM_DIAGRAM_VIRTUALLY_FRAME" val="{&quot;height&quot;:168.25490551042193,&quot;left&quot;:46.6,&quot;top&quot;:291.99233858406626,&quot;width&quot;:864.95007874015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40492654_2*l_h_i*1_2_1"/>
  <p:tag name="KSO_WM_TEMPLATE_CATEGORY" val="diagram"/>
  <p:tag name="KSO_WM_TEMPLATE_INDEX" val="4049265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EXT_FILL_FORE_SCHEMECOLOR_INDEX" val="1"/>
  <p:tag name="KSO_WM_UNIT_TEXT_FILL_TYPE" val="1"/>
  <p:tag name="KSO_WM_DIAGRAM_MAX_ITEMCNT" val="3"/>
  <p:tag name="KSO_WM_DIAGRAM_MIN_ITEMCNT" val="2"/>
  <p:tag name="KSO_WM_DIAGRAM_VIRTUALLY_FRAME" val="{&quot;height&quot;:168.25490551042193,&quot;left&quot;:46.6,&quot;top&quot;:291.99233858406626,&quot;width&quot;:864.95007874015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16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40492654_2*l_h_a*1_2_1"/>
  <p:tag name="KSO_WM_TEMPLATE_CATEGORY" val="diagram"/>
  <p:tag name="KSO_WM_TEMPLATE_INDEX" val="4049265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PRESET_TEXT" val="单击此处添加项目标题"/>
  <p:tag name="KSO_WM_UNIT_TEXT_FILL_FORE_SCHEMECOLOR_INDEX" val="1"/>
  <p:tag name="KSO_WM_UNIT_TEXT_FILL_TYPE" val="1"/>
  <p:tag name="KSO_WM_UNIT_TEXT_TYPE" val="1"/>
  <p:tag name="KSO_WM_DIAGRAM_MAX_ITEMCNT" val="3"/>
  <p:tag name="KSO_WM_DIAGRAM_MIN_ITEMCNT" val="2"/>
  <p:tag name="KSO_WM_DIAGRAM_VIRTUALLY_FRAME" val="{&quot;height&quot;:168.25490551042193,&quot;left&quot;:46.6,&quot;top&quot;:291.99233858406626,&quot;width&quot;:864.95007874015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167.xml><?xml version="1.0" encoding="utf-8"?>
<p:tagLst xmlns:p="http://schemas.openxmlformats.org/presentationml/2006/main">
  <p:tag name="KSO_WM_UNIT_SUBTYPE" val="a"/>
  <p:tag name="KSO_WM_UNIT_TEXT_LAYER_COUNT" val="1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40492654_2*l_h_f*1_2_1"/>
  <p:tag name="KSO_WM_TEMPLATE_CATEGORY" val="diagram"/>
  <p:tag name="KSO_WM_TEMPLATE_INDEX" val="4049265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PRESET_TEXT" val="请单击此处输入你的正文具体内容，文字是您思想的提炼，为了最终演示发布的良好效果。"/>
  <p:tag name="KSO_WM_UNIT_TEXT_FILL_FORE_SCHEMECOLOR_INDEX" val="1"/>
  <p:tag name="KSO_WM_UNIT_TEXT_FILL_TYPE" val="1"/>
  <p:tag name="KSO_WM_UNIT_TEXT_TYPE" val="1"/>
  <p:tag name="KSO_WM_DIAGRAM_MAX_ITEMCNT" val="3"/>
  <p:tag name="KSO_WM_DIAGRAM_MIN_ITEMCNT" val="2"/>
  <p:tag name="KSO_WM_DIAGRAM_VIRTUALLY_FRAME" val="{&quot;height&quot;:168.25490551042193,&quot;left&quot;:46.6,&quot;top&quot;:291.99233858406626,&quot;width&quot;:864.95007874015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diagram40492654_2*l_h_i*1_3_1"/>
  <p:tag name="KSO_WM_TEMPLATE_CATEGORY" val="diagram"/>
  <p:tag name="KSO_WM_TEMPLATE_INDEX" val="4049265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EXT_FILL_FORE_SCHEMECOLOR_INDEX" val="1"/>
  <p:tag name="KSO_WM_UNIT_TEXT_FILL_TYPE" val="1"/>
  <p:tag name="KSO_WM_DIAGRAM_MAX_ITEMCNT" val="3"/>
  <p:tag name="KSO_WM_DIAGRAM_MIN_ITEMCNT" val="2"/>
  <p:tag name="KSO_WM_DIAGRAM_VIRTUALLY_FRAME" val="{&quot;height&quot;:168.25490551042193,&quot;left&quot;:46.6,&quot;top&quot;:291.99233858406626,&quot;width&quot;:864.95007874015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16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40492654_2*l_h_a*1_3_1"/>
  <p:tag name="KSO_WM_TEMPLATE_CATEGORY" val="diagram"/>
  <p:tag name="KSO_WM_TEMPLATE_INDEX" val="4049265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PRESET_TEXT" val="单击此处添加项目标题"/>
  <p:tag name="KSO_WM_UNIT_TEXT_FILL_FORE_SCHEMECOLOR_INDEX" val="1"/>
  <p:tag name="KSO_WM_UNIT_TEXT_FILL_TYPE" val="1"/>
  <p:tag name="KSO_WM_UNIT_TEXT_TYPE" val="1"/>
  <p:tag name="KSO_WM_DIAGRAM_MAX_ITEMCNT" val="3"/>
  <p:tag name="KSO_WM_DIAGRAM_MIN_ITEMCNT" val="2"/>
  <p:tag name="KSO_WM_DIAGRAM_VIRTUALLY_FRAME" val="{&quot;height&quot;:168.25490551042193,&quot;left&quot;:46.6,&quot;top&quot;:291.99233858406626,&quot;width&quot;:864.95007874015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1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DIAGRAM_VIRTUALLY_FRAME" val="{&quot;height&quot;:345.5,&quot;left&quot;:346.8,&quot;top&quot;:94.85,&quot;width&quot;:299.4}"/>
</p:tagLst>
</file>

<file path=ppt/tags/tag170.xml><?xml version="1.0" encoding="utf-8"?>
<p:tagLst xmlns:p="http://schemas.openxmlformats.org/presentationml/2006/main">
  <p:tag name="KSO_WM_UNIT_SUBTYPE" val="a"/>
  <p:tag name="KSO_WM_UNIT_TEXT_LAYER_COUNT" val="1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40492654_2*l_h_f*1_3_1"/>
  <p:tag name="KSO_WM_TEMPLATE_CATEGORY" val="diagram"/>
  <p:tag name="KSO_WM_TEMPLATE_INDEX" val="4049265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PRESET_TEXT" val="请单击此处输入你的正文具体内容，文字是您思想的提炼，为了最终演示发布的良好效果，可酌情增减你的文字。"/>
  <p:tag name="KSO_WM_UNIT_TEXT_FILL_FORE_SCHEMECOLOR_INDEX" val="1"/>
  <p:tag name="KSO_WM_UNIT_TEXT_FILL_TYPE" val="1"/>
  <p:tag name="KSO_WM_UNIT_TEXT_TYPE" val="1"/>
  <p:tag name="KSO_WM_DIAGRAM_MAX_ITEMCNT" val="3"/>
  <p:tag name="KSO_WM_DIAGRAM_MIN_ITEMCNT" val="2"/>
  <p:tag name="KSO_WM_DIAGRAM_VIRTUALLY_FRAME" val="{&quot;height&quot;:168.25490551042193,&quot;left&quot;:46.6,&quot;top&quot;:291.99233858406626,&quot;width&quot;:864.95007874015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171.xml><?xml version="1.0" encoding="utf-8"?>
<p:tagLst xmlns:p="http://schemas.openxmlformats.org/presentationml/2006/main">
  <p:tag name="KSO_WM_SLIDE_ID" val="custom20235057_1"/>
  <p:tag name="KSO_WM_TEMPLATE_SUBCATEGORY" val="0"/>
  <p:tag name="KSO_WM_TEMPLATE_MASTER_TYPE" val="0"/>
  <p:tag name="KSO_WM_TEMPLATE_COLOR_TYPE" val="0"/>
  <p:tag name="KSO_WM_SLIDE_ITEM_CNT" val="3"/>
  <p:tag name="KSO_WM_SLIDE_INDEX" val="1"/>
  <p:tag name="KSO_WM_TAG_VERSION" val="3.0"/>
  <p:tag name="KSO_WM_BEAUTIFY_FLAG" val="#wm#"/>
  <p:tag name="KSO_WM_TEMPLATE_CATEGORY" val="custom"/>
  <p:tag name="KSO_WM_TEMPLATE_INDEX" val="20235057"/>
  <p:tag name="KSO_WM_SLIDE_TYPE" val="text"/>
  <p:tag name="KSO_WM_SLIDE_SUBTYPE" val="picTxt"/>
  <p:tag name="KSO_WM_SLIDE_SIZE" val="864.9*168.9"/>
  <p:tag name="KSO_WM_SLIDE_POSITION" val="46.6*291.65"/>
  <p:tag name="KSO_WM_SLIDE_LAYOUT" val="a_f_l"/>
  <p:tag name="KSO_WM_SLIDE_LAYOUT_CNT" val="1_1_1"/>
  <p:tag name="KSO_WM_SPECIAL_SOURCE" val="bdnull"/>
  <p:tag name="KSO_WM_DIAGRAM_GROUP_CODE" val="l1-1"/>
  <p:tag name="KSO_WM_SLIDE_DIAGTYPE" val="l"/>
</p:tagLst>
</file>

<file path=ppt/tags/tag1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DIAGRAM_VIRTUALLY_FRAME" val="{&quot;height&quot;:345.5,&quot;left&quot;:346.8,&quot;top&quot;:94.85,&quot;width&quot;:299.4}"/>
</p:tagLst>
</file>

<file path=ppt/tags/tag19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PECIAL_SOURCE" val="bdnull"/>
  <p:tag name="KSO_WM_SLIDE_BACKGROUND_TYPE" val="general"/>
</p:tagLst>
</file>

<file path=ppt/tags/tag2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PLACEHOLDER_TYPE" val="cg"/>
  <p:tag name="KSO_WM_UNIT_INDEX" val="1"/>
  <p:tag name="KSO_WM_BEAUTIFY_FLAG" val="#wm#"/>
  <p:tag name="KSO_WM_TAG_VERSION" val="3.0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  <p:tag name="KSO_WM_UNIT_TEXT_FILL_FORE_SCHEMECOLOR_INDEX_BRIGHTNESS" val="-0.5"/>
  <p:tag name="KSO_WM_UNIT_TEXT_FILL_FORE_SCHEMECOLOR_INDEX" val="10"/>
  <p:tag name="KSO_WM_UNIT_TEXT_FILL_TYPE" val="1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LIDE_BACKGROUND_TYPE" val="general"/>
</p:tagLst>
</file>

<file path=ppt/tags/tag33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  <p:tag name="KSO_WM_UNIT_TEXT_FILL_FORE_SCHEMECOLOR_INDEX_BRIGHTNESS" val="0.15"/>
  <p:tag name="KSO_WM_UNIT_TEXT_FILL_FORE_SCHEMECOLOR_INDEX" val="13"/>
  <p:tag name="KSO_WM_UNIT_TEXT_FILL_TYPE" val="1"/>
</p:tagLst>
</file>

<file path=ppt/tags/tag36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37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38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39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4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345.5,&quot;left&quot;:346.8,&quot;top&quot;:94.85,&quot;width&quot;:299.4}"/>
</p:tagLst>
</file>

<file path=ppt/tags/tag40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41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42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43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44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45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46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47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48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49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5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345.5,&quot;left&quot;:346.8,&quot;top&quot;:94.85,&quot;width&quot;:299.4}"/>
</p:tagLst>
</file>

<file path=ppt/tags/tag50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51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52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53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54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55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LIDE_BACKGROUND_TYPE" val="general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59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6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345.5,&quot;left&quot;:346.8,&quot;top&quot;:94.85,&quot;width&quot;:299.4}"/>
</p:tagLst>
</file>

<file path=ppt/tags/tag60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61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62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63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64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3"/>
  <p:tag name="KSO_WM_UNIT_TEXT_FILL_TYPE" val="1"/>
</p:tagLst>
</file>

<file path=ppt/tags/tag67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3"/>
  <p:tag name="KSO_WM_UNIT_TEXT_FILL_TYPE" val="1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LIDE_BACKGROUND_TYPE" val="general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345.5,&quot;left&quot;:346.8,&quot;top&quot;:94.85,&quot;width&quot;:299.4}"/>
</p:tagLst>
</file>

<file path=ppt/tags/tag70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3"/>
  <p:tag name="KSO_WM_UNIT_TEXT_FILL_TYPE" val="1"/>
</p:tagLst>
</file>

<file path=ppt/tags/tag71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72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73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74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75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76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77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78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79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8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345.5,&quot;left&quot;:346.8,&quot;top&quot;:94.85,&quot;width&quot;:299.4}"/>
</p:tagLst>
</file>

<file path=ppt/tags/tag80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4"/>
  <p:tag name="KSO_WM_UNIT_TEXT_FILL_TYPE" val="1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LIDE_BACKGROUND_TYPE" val="general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85.xml><?xml version="1.0" encoding="utf-8"?>
<p:tagLst xmlns:p="http://schemas.openxmlformats.org/presentationml/2006/main">
  <p:tag name="KSO_WM_BEAUTIFY_FLAG" val=""/>
  <p:tag name="KSO_WM_UNIT_TEXT_FILL_FORE_SCHEMECOLOR_INDEX_BRIGHTNESS" val="0.15"/>
  <p:tag name="KSO_WM_UNIT_TEXT_FILL_FORE_SCHEMECOLOR_INDEX" val="13"/>
  <p:tag name="KSO_WM_UNIT_TEXT_FILL_TYPE" val="1"/>
</p:tagLst>
</file>

<file path=ppt/tags/tag86.xml><?xml version="1.0" encoding="utf-8"?>
<p:tagLst xmlns:p="http://schemas.openxmlformats.org/presentationml/2006/main">
  <p:tag name="KSO_WM_BEAUTIFY_FLAG" val="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87.xml><?xml version="1.0" encoding="utf-8"?>
<p:tagLst xmlns:p="http://schemas.openxmlformats.org/presentationml/2006/main">
  <p:tag name="KSO_WM_BEAUTIFY_FLAG" val="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88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3"/>
  <p:tag name="KSO_WM_UNIT_TEXT_FILL_TYPE" val="1"/>
</p:tagLst>
</file>

<file path=ppt/tags/tag89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3"/>
  <p:tag name="KSO_WM_UNIT_TEXT_FILL_TYPE" val="1"/>
</p:tagLst>
</file>

<file path=ppt/tags/tag9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DIAGRAM_VIRTUALLY_FRAME" val="{&quot;height&quot;:345.5,&quot;left&quot;:346.8,&quot;top&quot;:94.85,&quot;width&quot;:299.4}"/>
</p:tagLst>
</file>

<file path=ppt/tags/tag90.xml><?xml version="1.0" encoding="utf-8"?>
<p:tagLst xmlns:p="http://schemas.openxmlformats.org/presentationml/2006/main">
  <p:tag name="KSO_WM_BEAUTIFY_FLAG" val=""/>
  <p:tag name="KSO_WM_UNIT_FILL_FORE_SCHEMECOLOR_INDEX_BRIGHTNESS" val="0.35"/>
  <p:tag name="KSO_WM_UNIT_FILL_FORE_SCHEMECOLOR_INDEX" val="13"/>
  <p:tag name="KSO_WM_UNIT_FILL_TYPE" val="1"/>
  <p:tag name="KSO_WM_UNIT_LINE_FORE_SCHEMECOLOR_INDEX_BRIGHTNESS" val="0.2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91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3"/>
  <p:tag name="KSO_WM_UNIT_TEXT_FILL_TYPE" val="1"/>
</p:tagLst>
</file>

<file path=ppt/tags/tag92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3"/>
  <p:tag name="KSO_WM_UNIT_TEXT_FILL_TYPE" val="1"/>
</p:tagLst>
</file>

<file path=ppt/tags/tag93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LIDE_BACKGROUND_TYPE" val="general"/>
</p:tagLst>
</file>

<file path=ppt/tags/tag9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95.xml><?xml version="1.0" encoding="utf-8"?>
<p:tagLst xmlns:p="http://schemas.openxmlformats.org/presentationml/2006/main">
  <p:tag name="KSO_WM_UNIT_TABLE_BEAUTIFY" val="smartTable{1dea50df-4930-439b-8aea-c5ce824ba50f}"/>
  <p:tag name="TABLE_ENDDRAG_ORIGIN_RECT" val="402*276"/>
  <p:tag name="TABLE_ENDDRAG_RECT" val="351*228*402*276"/>
</p:tagLst>
</file>

<file path=ppt/tags/tag96.xml><?xml version="1.0" encoding="utf-8"?>
<p:tagLst xmlns:p="http://schemas.openxmlformats.org/presentationml/2006/main">
  <p:tag name="KSO_WM_SPECIAL_SOURCE" val="bdnull"/>
  <p:tag name="KSO_WM_SLIDE_BACKGROUND_TYPE" val="general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7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99.xml><?xml version="1.0" encoding="utf-8"?>
<p:tagLst xmlns:p="http://schemas.openxmlformats.org/presentationml/2006/main">
  <p:tag name="KSO_WM_BEAUTIFY_FLAG" val=""/>
  <p:tag name="KSO_WM_UNIT_LINE_FORE_SCHEMECOLOR_INDEX_BRIGHTNESS" val="0"/>
  <p:tag name="KSO_WM_UNIT_LINE_FORE_SCHEMECOLOR_INDEX" val="5"/>
  <p:tag name="KSO_WM_UNIT_LINE_FILL_TYPE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2937</Words>
  <Application>WPS 演示</Application>
  <PresentationFormat>On-screen Show (16:9)</PresentationFormat>
  <Paragraphs>333</Paragraphs>
  <Slides>16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2" baseType="lpstr">
      <vt:lpstr>Arial</vt:lpstr>
      <vt:lpstr>宋体</vt:lpstr>
      <vt:lpstr>Wingdings</vt:lpstr>
      <vt:lpstr>微软雅黑</vt:lpstr>
      <vt:lpstr>微软雅黑</vt:lpstr>
      <vt:lpstr>Songti SC</vt:lpstr>
      <vt:lpstr>Segoe Print</vt:lpstr>
      <vt:lpstr>Songti SC</vt:lpstr>
      <vt:lpstr>Songti SC</vt:lpstr>
      <vt:lpstr>Arial Unicode MS</vt:lpstr>
      <vt:lpstr>等线</vt:lpstr>
      <vt:lpstr>黑体</vt:lpstr>
      <vt:lpstr>等线 Light</vt:lpstr>
      <vt:lpstr>MingLiU-ExtB</vt:lpstr>
      <vt:lpstr>Noto Sans SC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床垫保养常识</vt:lpstr>
    </vt:vector>
  </TitlesOfParts>
  <Company>好风景家居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好风景 7S｜睡眠与床垫基础知识</dc:title>
  <dc:creator>好风景家居</dc:creator>
  <dc:subject>7S产品知识培训</dc:subject>
  <cp:lastModifiedBy>好风景家居曾伟</cp:lastModifiedBy>
  <cp:revision>4</cp:revision>
  <dcterms:created xsi:type="dcterms:W3CDTF">2026-07-29T02:08:00Z</dcterms:created>
  <dcterms:modified xsi:type="dcterms:W3CDTF">2026-08-18T08:31:28Z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C4662D87DA924FF4B8B11AC70F1BB5ED_13</vt:lpwstr>
  </property>
  <property fmtid="{D5CDD505-2E9C-101B-9397-08002B2CF9AE}" pid="3" name="KSOProductBuildVer">
    <vt:lpwstr>2052-12.1.0.28043</vt:lpwstr>
  </property>
</Properties>
</file>