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6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.svg" ContentType="image/svg+xml"/>
  <Override PartName="/ppt/media/image71.svg" ContentType="image/svg+xml"/>
  <Override PartName="/ppt/media/image73.svg" ContentType="image/svg+xml"/>
  <Override PartName="/ppt/media/image76.svg" ContentType="image/svg+xml"/>
  <Override PartName="/ppt/media/image78.svg" ContentType="image/svg+xml"/>
  <Override PartName="/ppt/media/image80.svg" ContentType="image/svg+xml"/>
  <Override PartName="/ppt/media/image82.svg" ContentType="image/svg+xml"/>
  <Override PartName="/ppt/media/image86.svg" ContentType="image/svg+xml"/>
  <Override PartName="/ppt/media/image88.svg" ContentType="image/svg+xml"/>
  <Override PartName="/ppt/media/image90.svg" ContentType="image/svg+xml"/>
  <Override PartName="/ppt/media/image9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68" r:id="rId7"/>
    <p:sldId id="269" r:id="rId8"/>
    <p:sldId id="259" r:id="rId9"/>
    <p:sldId id="270" r:id="rId10"/>
    <p:sldId id="26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64" r:id="rId19"/>
    <p:sldId id="278" r:id="rId20"/>
    <p:sldId id="279" r:id="rId21"/>
    <p:sldId id="267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  <p:cmAuthor id="3" name="李理_NzQnvMN7" initials="authorId_179991848" lastIdx="0" clrIdx="2"/>
  <p:cmAuthor id="4" name="Jim Edson" initials="" lastIdx="0" clrIdx="3"/>
  <p:cmAuthor id="5" name="WPS_1679281038" initials="W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5603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 dirty="0"/>
          </a:p>
        </p:txBody>
      </p:sp>
      <p:sp>
        <p:nvSpPr>
          <p:cNvPr id="2560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fld id="{D49C6B86-57B0-4F98-B85C-015D04B9C687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油漆工艺非常严谨。要经过多道底漆喷涂和精细打磨，然后再喷上面漆。所有这些工序都在全封闭的无尘车间里完成，确保了漆膜表面的洁净和平整。最后，家具会在恒温恒湿的环境中干燥固化，以达到最佳的漆膜性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两种人造板材。岩板是近年来的热门材料，它硬度极高，非常耐用，而且易于打理，完美复刻了天然石材的外观，是我们的主力产品。科技石，也就是人造石，它的优势在于性价比高，纹理均匀，色彩选择多，非常适合年轻消费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是玻璃。我们主要使用钢化玻璃，它不仅安全，还能让家具看起来更轻盈、更现代。这张表格总结了五种材料的核心特性，从天然性、硬度、价格到维护难度，一目了然。通过这个对比，我们可以根据客户的需求和预算，精准推荐最合适的产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我们首先来看两种天然石材。大理石，大家都很熟悉，它纹理自然，质感温润，是高贵的象征。而奢石，则是大理石中的“贵族”，它更加稀有，纹理更具艺术感，通常用于高端空间，具有很高的收藏价值。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天然奢石餐桌 · 奢石茶几
系列产品推介
汲取自然原石的独特肌理与灵动色泽，以精湛工艺赋予石材新生，将山川湖海的自然美学融入现代家居设计，为您构筑静谧优雅、格调不凡的轻奢高级生活空间。
好风景家居 | 甄选全球珍稀石材，打造专属您的艺术家居
7.2013
大家好，欢迎参加本次产品推介会。今天，我们将一同探索如何将大自然的鬼斧神工融入现代家居，通过我们全新的天然奢石餐桌与茶几系列，为您构筑一个轻奢而高级的家居空间。这些产品不仅是实用的家具，更是一件件流动的艺术品，等待您的品鉴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究竟什么是奢石？它是高端天然大理石的统称，每一块都历经亿万年形成，拥有独一无二的纹理和丰富的矿物晶体。这赋予了它无与伦比的视觉质感和稀缺性。与岩板的印刷纹理不同，奢石的天然肌理是其高端辨识度的核心。我们提供多种珍贵石材供您选择，如蓝翡翠、亚马逊绿等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向客户介绍时，我们要重点突出五大核心卖点：首先是奢石的稀缺性，每一件都是独一无二的；其次是其碾压岩板的天然质感；第三是成套搭配带来的整体空间提升；第四是隐藏式滑轨等高级细节；最后是其耐用易打理的特性。这些都是打动客户的关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定制款五金
好风景与五金件厂家直接合作，生产定制款五金
碳钢：主要指碳的质量分数小于2.11%而不含有特意加入的
合金元素的钢（又称碳素钢）。
碳钢主要采取喷塑的表面处理方式(美观，时尚、有质感、)
也有镀金、镀银工艺，轻奢首选。
实物照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好风景小件产品「茶电餐」培训课件
材质 · 工艺 · 漆艺 核心优势解析
甄选优质橡胶木 | 传承匠心工艺 | 净味环保涂装 | 打造自然舒适的居家美学
7.2013
大家好，欢迎参加本次好风景小件产品「茶电餐」系列的培训。本次培训将深入解析我们产品在材质、工艺和漆艺三大核心维度的优势，帮助大家全面提升专业知识，更好地服务客户，展现好风景品牌的卓越品质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产品定位与设计理念
好风景「茶电餐」系列，专注打造高品质、高性价比的现代实木家居。我们将自然原木的温润触感与极简设计语言完美融合，为追求生活质感的家庭，构建舒适、雅致的理想空间。
设计美学：人体工学 × 国际潮流
遵循人体工程学打造舒适体验，吸纳欧洲最新设计美学，简化线条与繁复装饰。每一处细节都兼顾视觉美感与日常使用的便利性，让家具成为空间里的实用艺术品。
璀璨星河奢石餐桌
奢华气质 · 天然垂成 · 百搭风格
大容量电视柜
分区收纳 · 轻盈造型 · 自然质感
核心价值：自然质感 × 健康生活
甄选优质实木，保留天然纹理与温润触感，环保工艺更守护家人健康。从客厅到餐厅，为您构建一个舒适、静谧且富有温度的理想家居环境。
7.2013
最后，我们来看看具体的产品。好风景「茶电餐」系列定位是高品质、高性价比的现代实木家具。我们的设计融合了人体工程学和欧洲最新潮流，兼顾实用与美观，致力于为消费者提供舒适、健康、美观的家居体验。
‹#›
天然环保 · 纯净
独特美感 · 稀缺
源于自然馈赠，生产过程用胶量极少，从源头杜绝有害化学物质释放，为您和家人的健康筑起坚实防线。
每一道纹理都是自然的鬼斧神工，独一无二的色泽与触感，让家具不再是工业品，而是家中独有的艺术收藏品。
经久耐用 · 传承
调节湿度 · 舒适
甄选来自东南亚可持续林场的优质橡胶木，严格遵循自然生长周期，从源头把控木材的品质与环保性。这种天然材质保留了树木的原生纹理与温润触感，让每一件家具都拥有独一无二的自然印记，为家注入质朴而恒久的生命力。
木质坚硬致密，结构稳定不易变形，使用寿命可达数十年。它承载着家庭的记忆与故事，是真正可以代代相传的家物。
木材特有的微毛孔结构使其具备“呼吸感”，可随环境自动调节水分，平衡室内干湿度，营造温润舒适的居住微气候。
“ 实木不仅是家具，更是连接自然与生活的纽带，让家充满温润的生命力与岁月的质感。”
7.2013
首先我们来看材质。实木家具的核心价值在于天然和生命力。它天然环保，用胶量少，对家人健康更友好。同时，独一无二的天然纹理带来了独特的美感。实木非常耐用，保养得当可以传承很久。此外，它还能调节室内湿度，让居住环境更舒适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看看具体的产品。好风景「茶电餐」系列定位是高品质、高性价比的现代实木家具。我们的设计融合了人体工程学和欧洲最新潮流，兼顾实用与美观，致力于为消费者提供舒适、健康、美观的家居体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我们来看材质。实木家具的核心价值在于天然和生命力。它天然环保，用胶量少，对家人健康更友好。同时，独一无二的天然纹理带来了独特的美感。实木非常耐用，保养得当可以传承很久。此外，它还能调节室内湿度，让居住环境更舒适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环保标杆 · 达到新国标ENF级标准
橡胶木：天然实木用胶量极少，甲醛释放量远优于国标，母婴级安全。板式：木纤维与工业胶水高压粘合，易释放有害气体，环保性参差不齐。
硬核耐用 · 无惧潮湿与日常磨损
橡胶木：材质坚硬结构稳固，抗冲击不易变形，使用寿命长达数十年。板式：内部结构疏松，遇水极易膨胀发霉，螺丝反复拆装后极易松动。
市场上常见的板式家具多以颗粒板、密度板为基材，内部结构松散且依赖大量胶水粘合。相比之下，好风景严选的橡胶木实木，保留了天然木材的原生肌理与优良特性，从源头上重新定义了高品质家居的环保与耐用标准。
臻贵质感 · 兼具使用与收藏价值
橡胶木：天然温润木纹，触感细腻高级，轻微磕碰可修复，具保值潜力。板式：表面多为仿真贴面，纹理呆板，破损后无法修复，属快消品范畴。
7.2013
为了更直观地展示橡胶木的优势，我们将其与市场上常见的板式家具进行对比。从环保性、耐用性、质感、可修复性和保值性五个方面来看，橡胶木实木都全面优于颗粒板或密度板。这张表格清晰地展示了两者的差异，也是我们向客户介绍产品价值的有力工具。
‹#›
板 材
主体基材：中密度纤维板
采用获得国家环保认证的国内顶级板材生产厂 E1级板材。 E1级板材可不经过表面饰面处理直接在室内使用，板材含水率控制在9%。
《室内装饰装修材料人造板及其制品中甲醛释放限量》国家标准中对人造板的甲醛释放限量分为El级(不大于1.5mg／L)，和E2级(不大于5.0mg/L)两个级别。
E1级板可直接用于室内，E2板必须饰面处理后可允许用于室内。
含水率：
国家标准板材：4-13%
好风景板材：9%
甲醛释放量：
国内检测标准: 10-30mg/100g
欧洲E1级标准： ≤ 9mg/100g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国际一流的生产设备
好风景家居斥巨资引进德国、意大利等世界顶级家具生产线，以工业4.0标准打造智造基地。先进的自动化设备从源头保障了生产的精度与效率，为每一件产品的卓越品质筑牢硬件根基。
微米级精度控制
从原木开料到成品组装，全流程由精密机械运作，误差严格控制在微米级，确保结构严丝合缝。
智能化高效生产
高度自动化的生产线大幅提升制造效率，在保证产能的同时，实现了产品品质的高度统一与稳定。
德国豪迈全自动封边机，以工业智造成就极致细节，是高品质家居的坚实后盾。
国际级品质基准
对标欧盟制造标准，每一件成品都经过多重严苛检测，赋予家居产品经久耐用的卓越品质。
7.2013
优质的材质需要精湛的工艺来呈现。好风景引进了德国、意大利等世界顶级的家具生产线。这些国际一流的设备保证了生产的高精度和高效率，从切割到组装，每一步都精准控制，为我们产品的卓越品质打下了坚实的硬件基础。
‹#›
榫卯结构 · 稳固之魂
现代五金 · 顺滑体验
在桌腿、框架等关键承重部位，采用传统榫卯工艺，通过榫头与榫眼的精密咬合实现无钉连接。这种结构能有效分散压力，赋予家具与生俱来的稳固与耐用性。
甄选国内外知名品牌的高品质五金件，如托底滑轨、缓冲铰链等。在功能性部件上精挑细选，确保每一次开合都顺滑流畅，为生活增添静谧与便利。
匠心特质：纯物理结构，环保无醛，且随着使用时间的推移，结构会愈发紧密，如同家具的“骨骼”般支撑起长久的品质。
品质承诺：采用阻尼缓冲技术，关门无声、防夹手；经过数万次开合测试，依然顺滑如初，让每一次使用都成为享受。
7.2013
在结构上，我们融合了传统与现代的智慧。在关键承重部位，我们采用传统的榫卯结构，确保家具稳固耐用。而在功能性部件上，我们选用国际知名品牌的现代五金件，如静音阻尼铰链，保证了使用的顺畅和安静。这种结合，让我们的产品既稳固又好用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结构上，我们融合了传统与现代的智慧。在关键承重部位，我们采用传统的榫卯结构，确保家具稳固耐用。而在功能性部件上，我们选用国际知名品牌的现代五金件，如静音阻尼铰链，保证了使用的顺畅和安静。这种结合，让我们的产品既稳固又好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漆艺部分。我们承诺，使用的都是符合国际最高环保标准的知名品牌油漆。这些油漆的VOC含量极低，甲醛释放量达到了新国标ENF级，确保了家具在使用过程中对家人的健康无害。这是我们对消费者的郑重承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4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4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3" Type="http://schemas.openxmlformats.org/officeDocument/2006/relationships/tags" Target="../tags/tag24.xml"/><Relationship Id="rId21" Type="http://schemas.openxmlformats.org/officeDocument/2006/relationships/notesSlide" Target="../notesSlides/notesSlide9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3.xml"/><Relationship Id="rId19" Type="http://schemas.openxmlformats.org/officeDocument/2006/relationships/tags" Target="../tags/tag34.xml"/><Relationship Id="rId18" Type="http://schemas.openxmlformats.org/officeDocument/2006/relationships/tags" Target="../tags/tag33.xml"/><Relationship Id="rId17" Type="http://schemas.openxmlformats.org/officeDocument/2006/relationships/image" Target="../media/image16.svg"/><Relationship Id="rId16" Type="http://schemas.openxmlformats.org/officeDocument/2006/relationships/image" Target="../media/image15.png"/><Relationship Id="rId15" Type="http://schemas.openxmlformats.org/officeDocument/2006/relationships/tags" Target="../tags/tag32.xml"/><Relationship Id="rId14" Type="http://schemas.openxmlformats.org/officeDocument/2006/relationships/tags" Target="../tags/tag31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image" Target="../media/image12.svg"/><Relationship Id="rId10" Type="http://schemas.openxmlformats.org/officeDocument/2006/relationships/image" Target="../media/image11.png"/><Relationship Id="rId1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35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3" Type="http://schemas.openxmlformats.org/officeDocument/2006/relationships/tags" Target="../tags/tag37.xml"/><Relationship Id="rId27" Type="http://schemas.openxmlformats.org/officeDocument/2006/relationships/notesSlide" Target="../notesSlides/notesSlide11.xml"/><Relationship Id="rId26" Type="http://schemas.openxmlformats.org/officeDocument/2006/relationships/slideLayout" Target="../slideLayouts/slideLayout4.xml"/><Relationship Id="rId25" Type="http://schemas.openxmlformats.org/officeDocument/2006/relationships/tags" Target="../tags/tag51.xml"/><Relationship Id="rId24" Type="http://schemas.openxmlformats.org/officeDocument/2006/relationships/tags" Target="../tags/tag50.xml"/><Relationship Id="rId23" Type="http://schemas.openxmlformats.org/officeDocument/2006/relationships/image" Target="../media/image37.svg"/><Relationship Id="rId22" Type="http://schemas.openxmlformats.org/officeDocument/2006/relationships/image" Target="../media/image36.png"/><Relationship Id="rId21" Type="http://schemas.openxmlformats.org/officeDocument/2006/relationships/tags" Target="../tags/tag49.xml"/><Relationship Id="rId20" Type="http://schemas.openxmlformats.org/officeDocument/2006/relationships/tags" Target="../tags/tag48.xml"/><Relationship Id="rId2" Type="http://schemas.openxmlformats.org/officeDocument/2006/relationships/tags" Target="../tags/tag36.xml"/><Relationship Id="rId19" Type="http://schemas.openxmlformats.org/officeDocument/2006/relationships/tags" Target="../tags/tag47.xml"/><Relationship Id="rId18" Type="http://schemas.openxmlformats.org/officeDocument/2006/relationships/tags" Target="../tags/tag46.xml"/><Relationship Id="rId17" Type="http://schemas.openxmlformats.org/officeDocument/2006/relationships/image" Target="../media/image35.svg"/><Relationship Id="rId16" Type="http://schemas.openxmlformats.org/officeDocument/2006/relationships/image" Target="../media/image34.png"/><Relationship Id="rId15" Type="http://schemas.openxmlformats.org/officeDocument/2006/relationships/tags" Target="../tags/tag45.xml"/><Relationship Id="rId14" Type="http://schemas.openxmlformats.org/officeDocument/2006/relationships/tags" Target="../tags/tag44.xml"/><Relationship Id="rId13" Type="http://schemas.openxmlformats.org/officeDocument/2006/relationships/tags" Target="../tags/tag43.xml"/><Relationship Id="rId12" Type="http://schemas.openxmlformats.org/officeDocument/2006/relationships/tags" Target="../tags/tag42.xml"/><Relationship Id="rId11" Type="http://schemas.openxmlformats.org/officeDocument/2006/relationships/image" Target="../media/image33.svg"/><Relationship Id="rId10" Type="http://schemas.openxmlformats.org/officeDocument/2006/relationships/image" Target="../media/image32.png"/><Relationship Id="rId1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image" Target="../media/image45.svg"/><Relationship Id="rId7" Type="http://schemas.openxmlformats.org/officeDocument/2006/relationships/image" Target="../media/image44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8" Type="http://schemas.openxmlformats.org/officeDocument/2006/relationships/notesSlide" Target="../notesSlides/notesSlide12.xml"/><Relationship Id="rId17" Type="http://schemas.openxmlformats.org/officeDocument/2006/relationships/slideLayout" Target="../slideLayouts/slideLayout4.xml"/><Relationship Id="rId16" Type="http://schemas.openxmlformats.org/officeDocument/2006/relationships/image" Target="../media/image53.svg"/><Relationship Id="rId15" Type="http://schemas.openxmlformats.org/officeDocument/2006/relationships/image" Target="../media/image52.png"/><Relationship Id="rId14" Type="http://schemas.openxmlformats.org/officeDocument/2006/relationships/image" Target="../media/image51.svg"/><Relationship Id="rId13" Type="http://schemas.openxmlformats.org/officeDocument/2006/relationships/image" Target="../media/image50.png"/><Relationship Id="rId12" Type="http://schemas.openxmlformats.org/officeDocument/2006/relationships/image" Target="../media/image49.svg"/><Relationship Id="rId11" Type="http://schemas.openxmlformats.org/officeDocument/2006/relationships/image" Target="../media/image48.png"/><Relationship Id="rId10" Type="http://schemas.openxmlformats.org/officeDocument/2006/relationships/image" Target="../media/image47.svg"/><Relationship Id="rId1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png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image" Target="../media/image55.svg"/><Relationship Id="rId3" Type="http://schemas.openxmlformats.org/officeDocument/2006/relationships/image" Target="../media/image54.png"/><Relationship Id="rId26" Type="http://schemas.openxmlformats.org/officeDocument/2006/relationships/notesSlide" Target="../notesSlides/notesSlide13.xml"/><Relationship Id="rId25" Type="http://schemas.openxmlformats.org/officeDocument/2006/relationships/slideLayout" Target="../slideLayouts/slideLayout4.xml"/><Relationship Id="rId24" Type="http://schemas.openxmlformats.org/officeDocument/2006/relationships/tags" Target="../tags/tag67.xml"/><Relationship Id="rId23" Type="http://schemas.openxmlformats.org/officeDocument/2006/relationships/tags" Target="../tags/tag66.xml"/><Relationship Id="rId22" Type="http://schemas.openxmlformats.org/officeDocument/2006/relationships/image" Target="../media/image59.svg"/><Relationship Id="rId21" Type="http://schemas.openxmlformats.org/officeDocument/2006/relationships/image" Target="../media/image58.png"/><Relationship Id="rId20" Type="http://schemas.openxmlformats.org/officeDocument/2006/relationships/tags" Target="../tags/tag65.xml"/><Relationship Id="rId2" Type="http://schemas.openxmlformats.org/officeDocument/2006/relationships/tags" Target="../tags/tag53.xml"/><Relationship Id="rId19" Type="http://schemas.openxmlformats.org/officeDocument/2006/relationships/tags" Target="../tags/tag64.xml"/><Relationship Id="rId18" Type="http://schemas.openxmlformats.org/officeDocument/2006/relationships/tags" Target="../tags/tag63.xml"/><Relationship Id="rId17" Type="http://schemas.openxmlformats.org/officeDocument/2006/relationships/tags" Target="../tags/tag62.xml"/><Relationship Id="rId16" Type="http://schemas.openxmlformats.org/officeDocument/2006/relationships/image" Target="../media/image41.svg"/><Relationship Id="rId15" Type="http://schemas.openxmlformats.org/officeDocument/2006/relationships/image" Target="../media/image40.png"/><Relationship Id="rId14" Type="http://schemas.openxmlformats.org/officeDocument/2006/relationships/tags" Target="../tags/tag61.xml"/><Relationship Id="rId13" Type="http://schemas.openxmlformats.org/officeDocument/2006/relationships/tags" Target="../tags/tag60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image" Target="../media/image57.svg"/><Relationship Id="rId1" Type="http://schemas.openxmlformats.org/officeDocument/2006/relationships/tags" Target="../tags/tag5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8.png"/><Relationship Id="rId8" Type="http://schemas.openxmlformats.org/officeDocument/2006/relationships/image" Target="../media/image67.svg"/><Relationship Id="rId7" Type="http://schemas.openxmlformats.org/officeDocument/2006/relationships/image" Target="../media/image66.png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3" Type="http://schemas.openxmlformats.org/officeDocument/2006/relationships/image" Target="../media/image62.png"/><Relationship Id="rId2" Type="http://schemas.openxmlformats.org/officeDocument/2006/relationships/image" Target="../media/image61.svg"/><Relationship Id="rId18" Type="http://schemas.openxmlformats.org/officeDocument/2006/relationships/notesSlide" Target="../notesSlides/notesSlide14.xml"/><Relationship Id="rId17" Type="http://schemas.openxmlformats.org/officeDocument/2006/relationships/slideLayout" Target="../slideLayouts/slideLayout4.xml"/><Relationship Id="rId16" Type="http://schemas.openxmlformats.org/officeDocument/2006/relationships/image" Target="../media/image73.svg"/><Relationship Id="rId15" Type="http://schemas.openxmlformats.org/officeDocument/2006/relationships/image" Target="../media/image72.png"/><Relationship Id="rId14" Type="http://schemas.openxmlformats.org/officeDocument/2006/relationships/image" Target="../media/image71.svg"/><Relationship Id="rId13" Type="http://schemas.openxmlformats.org/officeDocument/2006/relationships/image" Target="../media/image70.png"/><Relationship Id="rId12" Type="http://schemas.openxmlformats.org/officeDocument/2006/relationships/image" Target="../media/image57.svg"/><Relationship Id="rId11" Type="http://schemas.openxmlformats.org/officeDocument/2006/relationships/image" Target="../media/image56.png"/><Relationship Id="rId10" Type="http://schemas.openxmlformats.org/officeDocument/2006/relationships/image" Target="../media/image69.svg"/><Relationship Id="rId1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image" Target="../media/image78.svg"/><Relationship Id="rId7" Type="http://schemas.openxmlformats.org/officeDocument/2006/relationships/image" Target="../media/image77.png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image" Target="../media/image76.svg"/><Relationship Id="rId3" Type="http://schemas.openxmlformats.org/officeDocument/2006/relationships/image" Target="../media/image75.png"/><Relationship Id="rId21" Type="http://schemas.openxmlformats.org/officeDocument/2006/relationships/notesSlide" Target="../notesSlides/notesSlide16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68.xml"/><Relationship Id="rId19" Type="http://schemas.openxmlformats.org/officeDocument/2006/relationships/image" Target="../media/image84.jpeg"/><Relationship Id="rId18" Type="http://schemas.openxmlformats.org/officeDocument/2006/relationships/image" Target="../media/image83.jpeg"/><Relationship Id="rId17" Type="http://schemas.openxmlformats.org/officeDocument/2006/relationships/tags" Target="../tags/tag75.xml"/><Relationship Id="rId16" Type="http://schemas.openxmlformats.org/officeDocument/2006/relationships/image" Target="../media/image82.svg"/><Relationship Id="rId15" Type="http://schemas.openxmlformats.org/officeDocument/2006/relationships/image" Target="../media/image81.png"/><Relationship Id="rId14" Type="http://schemas.openxmlformats.org/officeDocument/2006/relationships/tags" Target="../tags/tag74.xml"/><Relationship Id="rId13" Type="http://schemas.openxmlformats.org/officeDocument/2006/relationships/tags" Target="../tags/tag73.xml"/><Relationship Id="rId12" Type="http://schemas.openxmlformats.org/officeDocument/2006/relationships/image" Target="../media/image80.svg"/><Relationship Id="rId11" Type="http://schemas.openxmlformats.org/officeDocument/2006/relationships/image" Target="../media/image79.png"/><Relationship Id="rId10" Type="http://schemas.openxmlformats.org/officeDocument/2006/relationships/tags" Target="../tags/tag72.xml"/><Relationship Id="rId1" Type="http://schemas.openxmlformats.org/officeDocument/2006/relationships/image" Target="../media/image74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77.png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image" Target="../media/image86.svg"/><Relationship Id="rId32" Type="http://schemas.openxmlformats.org/officeDocument/2006/relationships/notesSlide" Target="../notesSlides/notesSlide17.xml"/><Relationship Id="rId31" Type="http://schemas.openxmlformats.org/officeDocument/2006/relationships/slideLayout" Target="../slideLayouts/slideLayout4.xml"/><Relationship Id="rId30" Type="http://schemas.openxmlformats.org/officeDocument/2006/relationships/tags" Target="../tags/tag95.xml"/><Relationship Id="rId3" Type="http://schemas.openxmlformats.org/officeDocument/2006/relationships/image" Target="../media/image85.png"/><Relationship Id="rId29" Type="http://schemas.openxmlformats.org/officeDocument/2006/relationships/tags" Target="../tags/tag94.xml"/><Relationship Id="rId28" Type="http://schemas.openxmlformats.org/officeDocument/2006/relationships/image" Target="../media/image92.svg"/><Relationship Id="rId27" Type="http://schemas.openxmlformats.org/officeDocument/2006/relationships/image" Target="../media/image91.png"/><Relationship Id="rId26" Type="http://schemas.openxmlformats.org/officeDocument/2006/relationships/tags" Target="../tags/tag93.xml"/><Relationship Id="rId25" Type="http://schemas.openxmlformats.org/officeDocument/2006/relationships/tags" Target="../tags/tag92.xml"/><Relationship Id="rId24" Type="http://schemas.openxmlformats.org/officeDocument/2006/relationships/tags" Target="../tags/tag91.xml"/><Relationship Id="rId23" Type="http://schemas.openxmlformats.org/officeDocument/2006/relationships/tags" Target="../tags/tag90.xml"/><Relationship Id="rId22" Type="http://schemas.openxmlformats.org/officeDocument/2006/relationships/image" Target="../media/image90.svg"/><Relationship Id="rId21" Type="http://schemas.openxmlformats.org/officeDocument/2006/relationships/image" Target="../media/image89.png"/><Relationship Id="rId20" Type="http://schemas.openxmlformats.org/officeDocument/2006/relationships/tags" Target="../tags/tag89.xml"/><Relationship Id="rId2" Type="http://schemas.openxmlformats.org/officeDocument/2006/relationships/tags" Target="../tags/tag77.xml"/><Relationship Id="rId19" Type="http://schemas.openxmlformats.org/officeDocument/2006/relationships/tags" Target="../tags/tag88.xml"/><Relationship Id="rId18" Type="http://schemas.openxmlformats.org/officeDocument/2006/relationships/tags" Target="../tags/tag87.xml"/><Relationship Id="rId17" Type="http://schemas.openxmlformats.org/officeDocument/2006/relationships/tags" Target="../tags/tag86.xml"/><Relationship Id="rId16" Type="http://schemas.openxmlformats.org/officeDocument/2006/relationships/image" Target="../media/image88.svg"/><Relationship Id="rId15" Type="http://schemas.openxmlformats.org/officeDocument/2006/relationships/image" Target="../media/image87.png"/><Relationship Id="rId14" Type="http://schemas.openxmlformats.org/officeDocument/2006/relationships/tags" Target="../tags/tag85.xml"/><Relationship Id="rId13" Type="http://schemas.openxmlformats.org/officeDocument/2006/relationships/tags" Target="../tags/tag84.xml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openxmlformats.org/officeDocument/2006/relationships/image" Target="../media/image78.svg"/><Relationship Id="rId1" Type="http://schemas.openxmlformats.org/officeDocument/2006/relationships/tags" Target="../tags/tag7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5.svg"/><Relationship Id="rId3" Type="http://schemas.openxmlformats.org/officeDocument/2006/relationships/image" Target="../media/image4.png"/><Relationship Id="rId2" Type="http://schemas.openxmlformats.org/officeDocument/2006/relationships/tags" Target="../tags/tag2.xml"/><Relationship Id="rId16" Type="http://schemas.openxmlformats.org/officeDocument/2006/relationships/notesSlide" Target="../notesSlides/notesSlide4.xml"/><Relationship Id="rId15" Type="http://schemas.openxmlformats.org/officeDocument/2006/relationships/slideLayout" Target="../slideLayouts/slideLayout4.xml"/><Relationship Id="rId14" Type="http://schemas.openxmlformats.org/officeDocument/2006/relationships/image" Target="../media/image9.png"/><Relationship Id="rId13" Type="http://schemas.openxmlformats.org/officeDocument/2006/relationships/image" Target="../media/image8.png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image" Target="../media/image7.sv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svg"/><Relationship Id="rId8" Type="http://schemas.openxmlformats.org/officeDocument/2006/relationships/image" Target="../media/image17.png"/><Relationship Id="rId7" Type="http://schemas.openxmlformats.org/officeDocument/2006/relationships/image" Target="../media/image16.svg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image" Target="../media/image20.png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4" Type="http://schemas.openxmlformats.org/officeDocument/2006/relationships/notesSlide" Target="../notesSlides/notesSlide8.xml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23.png"/><Relationship Id="rId11" Type="http://schemas.openxmlformats.org/officeDocument/2006/relationships/image" Target="../media/image22.png"/><Relationship Id="rId10" Type="http://schemas.openxmlformats.org/officeDocument/2006/relationships/tags" Target="../tags/tag22.xml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480f2752f99ab8e9af3e1718fa99a6a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7S｜茶电餐与天然奢石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199" b="199"/>
          <a:stretch>
            <a:fillRect/>
          </a:stretch>
        </p:blipFill>
        <p:spPr>
          <a:xfrm>
            <a:off x="762000" y="1905000"/>
            <a:ext cx="3302000" cy="3302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190500" dist="762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5397500"/>
            <a:ext cx="3302000" cy="13233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fontAlgn="ctr">
              <a:spcBef>
                <a:spcPct val="20000"/>
              </a:spcBef>
            </a:pP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Calibri" panose="020F0502020204030204" charset="0"/>
              </a:rPr>
              <a:t>好风景挑选专门从事高档家具漆和工程涂料研发生产的美中美（MERRYMATE）、多博斯</a:t>
            </a:r>
            <a:r>
              <a:rPr lang="en-US" altLang="zh-CN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Calibri" panose="020F0502020204030204" charset="0"/>
              </a:rPr>
              <a:t>PU</a:t>
            </a:r>
            <a:r>
              <a:rPr lang="zh-CN" altLang="en-US" sz="14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Calibri" panose="020F0502020204030204" charset="0"/>
              </a:rPr>
              <a:t>油漆</a:t>
            </a:r>
            <a:endParaRPr lang="zh-CN" altLang="en-US" sz="14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Calibri" panose="020F0502020204030204" charset="0"/>
            </a:endParaRPr>
          </a:p>
          <a:p>
            <a:pPr marL="0"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国际一线环保水性漆</a:t>
            </a:r>
            <a:b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从源头把控，为品质生活保驾护航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4572000" y="2032000"/>
            <a:ext cx="2286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A67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2500" y="22606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4762500" y="2730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国际领先品牌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4762500" y="3238500"/>
            <a:ext cx="1968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严选符合欧盟标准的国际知名油漆，色彩饱满且附着力强，历经全球市场验证，品质更可靠。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6985000" y="2032000"/>
            <a:ext cx="2286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A67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75500" y="22606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2"/>
            </p:custDataLst>
          </p:nvPr>
        </p:nvSpPr>
        <p:spPr>
          <a:xfrm>
            <a:off x="7175500" y="2730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超低VOC含量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7175500" y="3238500"/>
            <a:ext cx="1968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采用先进水性漆工艺，VOC含量趋近于零，无毒无味，即刷即住，告别刺鼻异味，呵护呼吸健康。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9334500" y="2032000"/>
            <a:ext cx="2286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A67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25000" y="22606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8"/>
            </p:custDataLst>
          </p:nvPr>
        </p:nvSpPr>
        <p:spPr>
          <a:xfrm>
            <a:off x="9525000" y="2730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新国标ENF级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9"/>
            </p:custDataLst>
          </p:nvPr>
        </p:nvSpPr>
        <p:spPr>
          <a:xfrm>
            <a:off x="9525000" y="3238500"/>
            <a:ext cx="1968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甲醛释放量≤0.025mg/m³，远超国家E0级标准，达到新国标ENF级，打造母婴级安全家居环境。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4572000" y="5143500"/>
            <a:ext cx="7048500" cy="1079500"/>
          </a:xfrm>
          <a:prstGeom prst="roundRect">
            <a:avLst>
              <a:gd name="adj" fmla="val 0"/>
            </a:avLst>
          </a:prstGeom>
          <a:solidFill>
            <a:srgbClr val="C8A679">
              <a:alpha val="10000"/>
            </a:srgbClr>
          </a:solidFill>
          <a:ln cap="flat" cmpd="sng">
            <a:solidFill>
              <a:srgbClr val="AF8958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4762500" y="5308600"/>
            <a:ext cx="673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品牌承诺：</a:t>
            </a: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我们坚持“环保先行，品质至上”，每一道工序均经过严格检测，确保家具不仅拥有温润的质感，更成为守护您和家人健康的坚实屏障。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环保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6985" y="1729105"/>
            <a:ext cx="3235325" cy="2637790"/>
          </a:xfrm>
          <a:prstGeom prst="rect">
            <a:avLst/>
          </a:prstGeom>
        </p:spPr>
      </p:pic>
      <p:pic>
        <p:nvPicPr>
          <p:cNvPr id="22" name="图片 21" descr="刷漆21328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110" y="1729105"/>
            <a:ext cx="3074035" cy="263842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1041587" y="5056274"/>
            <a:ext cx="10108890" cy="87058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sym typeface="+mn-lt"/>
              </a:rPr>
              <a:t>三底两面工艺</a:t>
            </a:r>
            <a:endParaRPr lang="zh-CN" altLang="en-US" sz="3200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sym typeface="+mn-lt"/>
            </a:endParaRPr>
          </a:p>
          <a:p>
            <a:pPr algn="ctr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1865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sym typeface="+mn-lt"/>
              </a:rPr>
              <a:t>更环保，甲醛含量低于国家标准抗划伤性能好、耐黄变性能佳，更加健康环保</a:t>
            </a:r>
            <a:endParaRPr lang="zh-CN" altLang="en-US" sz="1865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sym typeface="+mn-lt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138" r="138"/>
          <a:stretch>
            <a:fillRect/>
          </a:stretch>
        </p:blipFill>
        <p:spPr>
          <a:xfrm>
            <a:off x="762000" y="1778000"/>
            <a:ext cx="4572000" cy="3149600"/>
          </a:xfrm>
          <a:prstGeom prst="roundRect">
            <a:avLst>
              <a:gd name="adj" fmla="val 4838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203200" dist="76200" dir="2700000" algn="tl" rotWithShape="0">
              <a:srgbClr val="000000">
                <a:alpha val="12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52070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全封闭无尘喷涂车间实景拍摄</a:t>
            </a:r>
            <a:b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恒温恒湿环境，从源头杜绝漆面瑕疵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5715000" y="1778000"/>
            <a:ext cx="2984500" cy="1587500"/>
          </a:xfrm>
          <a:prstGeom prst="roundRect">
            <a:avLst>
              <a:gd name="adj" fmla="val 0"/>
            </a:avLst>
          </a:prstGeom>
          <a:solidFill>
            <a:srgbClr val="C8A679">
              <a:alpha val="8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05500" y="1968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6286500" y="1955800"/>
            <a:ext cx="2349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多道底漆填充</a:t>
            </a:r>
            <a:endParaRPr lang="en-US" sz="1600" b="1" i="0" u="none" strike="noStrike">
              <a:solidFill>
                <a:schemeClr val="accent2">
                  <a:lumMod val="60000"/>
                  <a:lumOff val="4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5905500" y="2413000"/>
            <a:ext cx="2603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多次喷涂与打磨，深层填充木材毛细孔，为漆面筑牢坚实基底，显著增加漆膜厚度与饱满度。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8826500" y="1778000"/>
            <a:ext cx="2984500" cy="1587500"/>
          </a:xfrm>
          <a:prstGeom prst="roundRect">
            <a:avLst>
              <a:gd name="adj" fmla="val 0"/>
            </a:avLst>
          </a:prstGeom>
          <a:solidFill>
            <a:srgbClr val="C8A679">
              <a:alpha val="8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17000" y="19685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2"/>
            </p:custDataLst>
          </p:nvPr>
        </p:nvSpPr>
        <p:spPr>
          <a:xfrm>
            <a:off x="9398000" y="1955800"/>
            <a:ext cx="2349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手工精细打磨</a:t>
            </a:r>
            <a:endParaRPr lang="en-US" sz="1600" b="1" i="0" u="none" strike="noStrike">
              <a:solidFill>
                <a:schemeClr val="accent2">
                  <a:lumMod val="60000"/>
                  <a:lumOff val="4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9017000" y="2413000"/>
            <a:ext cx="2603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每遍底漆干燥后均进行手工精细研磨，层层递进，确保家具表面如镜面般光滑，无任何瑕疵。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5715000" y="3619500"/>
            <a:ext cx="2984500" cy="1587500"/>
          </a:xfrm>
          <a:prstGeom prst="roundRect">
            <a:avLst>
              <a:gd name="adj" fmla="val 0"/>
            </a:avLst>
          </a:prstGeom>
          <a:solidFill>
            <a:srgbClr val="C8A679">
              <a:alpha val="8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05500" y="38100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8"/>
            </p:custDataLst>
          </p:nvPr>
        </p:nvSpPr>
        <p:spPr>
          <a:xfrm>
            <a:off x="6286500" y="3797300"/>
            <a:ext cx="2349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/ 质感面漆喷涂</a:t>
            </a:r>
            <a:endParaRPr lang="en-US" sz="1600" b="1" i="0" u="none" strike="noStrike">
              <a:solidFill>
                <a:schemeClr val="accent2">
                  <a:lumMod val="60000"/>
                  <a:lumOff val="4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>
            <p:custDataLst>
              <p:tags r:id="rId19"/>
            </p:custDataLst>
          </p:nvPr>
        </p:nvSpPr>
        <p:spPr>
          <a:xfrm>
            <a:off x="5905500" y="4254500"/>
            <a:ext cx="2603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在平整基底上进行面漆喷涂，精准把控色彩还原度、光泽层次与细腻手感，赋予家具温润质感。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20"/>
            </p:custDataLst>
          </p:nvPr>
        </p:nvSpPr>
        <p:spPr>
          <a:xfrm>
            <a:off x="8826500" y="3619500"/>
            <a:ext cx="2984500" cy="1587500"/>
          </a:xfrm>
          <a:prstGeom prst="roundRect">
            <a:avLst>
              <a:gd name="adj" fmla="val 0"/>
            </a:avLst>
          </a:prstGeom>
          <a:solidFill>
            <a:srgbClr val="C8A679">
              <a:alpha val="8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017000" y="38100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24"/>
            </p:custDataLst>
          </p:nvPr>
        </p:nvSpPr>
        <p:spPr>
          <a:xfrm>
            <a:off x="9398000" y="3797300"/>
            <a:ext cx="2349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/ 恒温恒湿固化</a:t>
            </a:r>
            <a:endParaRPr lang="en-US" sz="1600" b="1" i="0" u="none" strike="noStrike">
              <a:solidFill>
                <a:schemeClr val="accent2">
                  <a:lumMod val="60000"/>
                  <a:lumOff val="4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>
            <p:custDataLst>
              <p:tags r:id="rId25"/>
            </p:custDataLst>
          </p:nvPr>
        </p:nvSpPr>
        <p:spPr>
          <a:xfrm>
            <a:off x="9017000" y="4254500"/>
            <a:ext cx="2603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置于恒温恒湿环境中自然干燥固化，让漆膜分子充分交联，达到最佳硬度、附着力与耐候性。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5715000" y="5461000"/>
            <a:ext cx="6096000" cy="698500"/>
          </a:xfrm>
          <a:prstGeom prst="roundRect">
            <a:avLst>
              <a:gd name="adj" fmla="val 0"/>
            </a:avLst>
          </a:prstGeom>
          <a:solidFill>
            <a:srgbClr val="C8A679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5842000" y="5562600"/>
            <a:ext cx="584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核心保障：</a:t>
            </a: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全流程在</a:t>
            </a:r>
            <a:r>
              <a:rPr lang="en-US" sz="1400" b="1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万级全封闭无尘车间</a:t>
            </a: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内完成，杜绝粉尘颗粒，确保漆面如镜般纯净无瑕。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016000" y="5080000"/>
            <a:ext cx="2540000" cy="254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2705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203200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岩板 (Sintered Stone)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667000"/>
            <a:ext cx="762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016000" y="2984500"/>
            <a:ext cx="23495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3111500"/>
            <a:ext cx="254000" cy="254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460500" y="30861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核心定义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143000" y="34290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天然石料与无机粘土经万吨压机压制、高温烧制而成的致密瓷质板材。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492500" y="2984500"/>
            <a:ext cx="23495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19500" y="3111500"/>
            <a:ext cx="254000" cy="254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3937000" y="30861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硬核性能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3619500" y="34290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莫氏硬度6-7级，耐刮耐磨；耐高温达1200℃，零渗透防污，抗腐蚀。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1016000" y="4318000"/>
            <a:ext cx="23495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000" y="44450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460500" y="44196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143000" y="47625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纹理逼真还原天然石材，易清洁打理，使用寿命长，兼具颜值与耐用性。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492500" y="4318000"/>
            <a:ext cx="23495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19500" y="4445000"/>
            <a:ext cx="254000" cy="254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3937000" y="44196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市场定位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3619500" y="47625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主流消费市场首选，适配极简、轻奢等风格，是高端装修的品质之选。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159500" y="1778000"/>
            <a:ext cx="52705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6413500" y="203200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科技石 (Engineered Stone)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413500" y="2667000"/>
            <a:ext cx="762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6413500" y="2984500"/>
            <a:ext cx="23495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40500" y="3111500"/>
            <a:ext cx="254000" cy="2540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6858000" y="30861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核心定义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6540500" y="34290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由天然石粉、树脂及颜料混合，经真空高压制成的复合型装饰板材。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8890000" y="2984500"/>
            <a:ext cx="23495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2" name="Picture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17000" y="3111500"/>
            <a:ext cx="254000" cy="254000"/>
          </a:xfrm>
          <a:prstGeom prst="rect">
            <a:avLst/>
          </a:prstGeom>
        </p:spPr>
      </p:pic>
      <p:sp>
        <p:nvSpPr>
          <p:cNvPr id="33" name="AutoShape 33"/>
          <p:cNvSpPr/>
          <p:nvPr/>
        </p:nvSpPr>
        <p:spPr>
          <a:xfrm>
            <a:off x="9334500" y="30861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独特特性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9017000" y="34290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纹理均匀可控，色彩丰富，无辐射隐患，可塑性强，支持异形定制。</a:t>
            </a:r>
            <a:endParaRPr lang="en-US" sz="1100"/>
          </a:p>
        </p:txBody>
      </p:sp>
      <p:sp>
        <p:nvSpPr>
          <p:cNvPr id="35" name="AutoShape 35"/>
          <p:cNvSpPr/>
          <p:nvPr/>
        </p:nvSpPr>
        <p:spPr>
          <a:xfrm>
            <a:off x="6413500" y="4318000"/>
            <a:ext cx="23495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6" name="Picture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40500" y="4445000"/>
            <a:ext cx="254000" cy="254000"/>
          </a:xfrm>
          <a:prstGeom prst="rect">
            <a:avLst/>
          </a:prstGeom>
        </p:spPr>
      </p:pic>
      <p:sp>
        <p:nvSpPr>
          <p:cNvPr id="37" name="AutoShape 37"/>
          <p:cNvSpPr/>
          <p:nvPr/>
        </p:nvSpPr>
        <p:spPr>
          <a:xfrm>
            <a:off x="6858000" y="44196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</a:t>
            </a:r>
            <a:endParaRPr lang="en-US" sz="1100"/>
          </a:p>
        </p:txBody>
      </p:sp>
      <p:sp>
        <p:nvSpPr>
          <p:cNvPr id="38" name="AutoShape 38"/>
          <p:cNvSpPr/>
          <p:nvPr/>
        </p:nvSpPr>
        <p:spPr>
          <a:xfrm>
            <a:off x="6540500" y="47625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价格亲民，性价比高；性能稳定不易开裂，后期维护成本较低。</a:t>
            </a:r>
            <a:endParaRPr lang="en-US" sz="1100"/>
          </a:p>
        </p:txBody>
      </p:sp>
      <p:sp>
        <p:nvSpPr>
          <p:cNvPr id="39" name="AutoShape 39"/>
          <p:cNvSpPr/>
          <p:nvPr/>
        </p:nvSpPr>
        <p:spPr>
          <a:xfrm>
            <a:off x="8890000" y="4318000"/>
            <a:ext cx="23495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0" name="Picture 4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17000" y="4445000"/>
            <a:ext cx="254000" cy="254000"/>
          </a:xfrm>
          <a:prstGeom prst="rect">
            <a:avLst/>
          </a:prstGeom>
        </p:spPr>
      </p:pic>
      <p:sp>
        <p:nvSpPr>
          <p:cNvPr id="41" name="AutoShape 41"/>
          <p:cNvSpPr/>
          <p:nvPr/>
        </p:nvSpPr>
        <p:spPr>
          <a:xfrm>
            <a:off x="9334500" y="44196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人群定位</a:t>
            </a:r>
            <a:endParaRPr lang="en-US" sz="1100"/>
          </a:p>
        </p:txBody>
      </p:sp>
      <p:sp>
        <p:nvSpPr>
          <p:cNvPr id="42" name="AutoShape 42"/>
          <p:cNvSpPr/>
          <p:nvPr/>
        </p:nvSpPr>
        <p:spPr>
          <a:xfrm>
            <a:off x="9017000" y="47625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注重实用性与性价比的年轻消费群体，刚需住宅与商业空间的优选。</a:t>
            </a:r>
            <a:endParaRPr lang="en-US" sz="1100"/>
          </a:p>
        </p:txBody>
      </p:sp>
      <p:sp>
        <p:nvSpPr>
          <p:cNvPr id="43" name="AutoShape 43"/>
          <p:cNvSpPr/>
          <p:nvPr/>
        </p:nvSpPr>
        <p:spPr>
          <a:xfrm>
            <a:off x="762000" y="6032500"/>
            <a:ext cx="10668000" cy="571500"/>
          </a:xfrm>
          <a:prstGeom prst="roundRect">
            <a:avLst>
              <a:gd name="adj" fmla="val 0"/>
            </a:avLst>
          </a:prstGeom>
          <a:solidFill>
            <a:srgbClr val="D4AF37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44"/>
          <p:cNvSpPr/>
          <p:nvPr/>
        </p:nvSpPr>
        <p:spPr>
          <a:xfrm>
            <a:off x="889000" y="6121400"/>
            <a:ext cx="1041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专家建议：</a:t>
            </a:r>
            <a:r>
              <a:rPr lang="en-US" sz="14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若追求极致耐用与高端质感，岩板是首选；若注重性价比与造型多变，科技石更具优势。</a:t>
            </a:r>
            <a:endParaRPr lang="en-US" sz="1400" b="0" i="0" u="none" strike="noStrike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4445000"/>
            <a:ext cx="3810000" cy="381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635000" y="-635000"/>
            <a:ext cx="1905000" cy="1905000"/>
          </a:xfrm>
          <a:prstGeom prst="ellipse">
            <a:avLst/>
          </a:prstGeom>
          <a:solidFill>
            <a:srgbClr val="333333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玻璃 (Glass) — 打造轻盈通透的现代家居质感</a:t>
            </a:r>
            <a:endParaRPr lang="en-US" sz="1800" b="1" i="0" u="none" strike="noStrike">
              <a:solidFill>
                <a:schemeClr val="accent2">
                  <a:lumMod val="60000"/>
                  <a:lumOff val="4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762000" y="2286000"/>
            <a:ext cx="2603500" cy="1714500"/>
          </a:xfrm>
          <a:prstGeom prst="roundRect">
            <a:avLst>
              <a:gd name="adj" fmla="val 0"/>
            </a:avLst>
          </a:prstGeom>
          <a:solidFill>
            <a:srgbClr val="E5E7EB">
              <a:alpha val="40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476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1333500" y="2476500"/>
            <a:ext cx="1968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核心应用场景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952500" y="2921000"/>
            <a:ext cx="222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主要采用高强度钢化玻璃，作为茶几台面、餐台桌面及桌腿支撑，构建简约时尚的视觉基础。</a:t>
            </a:r>
            <a:endParaRPr lang="en-US" sz="13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3492500" y="2286000"/>
            <a:ext cx="2603500" cy="1714500"/>
          </a:xfrm>
          <a:prstGeom prst="roundRect">
            <a:avLst>
              <a:gd name="adj" fmla="val 0"/>
            </a:avLst>
          </a:prstGeom>
          <a:solidFill>
            <a:srgbClr val="E5E7EB">
              <a:alpha val="40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83000" y="24765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>
            <a:off x="4064000" y="2476500"/>
            <a:ext cx="1968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通透视觉美学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3683000" y="2921000"/>
            <a:ext cx="222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极致的透光性打破空间沉闷感，赋予家具“轻量级”的视觉体验，有效增强空间的延伸感与现代感。</a:t>
            </a:r>
            <a:endParaRPr lang="en-US" sz="13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6223000" y="2286000"/>
            <a:ext cx="2603500" cy="1714500"/>
          </a:xfrm>
          <a:prstGeom prst="roundRect">
            <a:avLst>
              <a:gd name="adj" fmla="val 0"/>
            </a:avLst>
          </a:prstGeom>
          <a:solidFill>
            <a:srgbClr val="E5E7EB">
              <a:alpha val="40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13500" y="24765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6794500" y="2476500"/>
            <a:ext cx="1968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安全耐用特性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8"/>
            </p:custDataLst>
          </p:nvPr>
        </p:nvSpPr>
        <p:spPr>
          <a:xfrm>
            <a:off x="6413500" y="2921000"/>
            <a:ext cx="222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钢化处理后抗冲击性强，破碎后呈无锐角的蜂窝状小颗粒，安全无隐患，且表面光滑极易清洁。</a:t>
            </a:r>
            <a:endParaRPr lang="en-US" sz="13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19"/>
            </p:custDataLst>
          </p:nvPr>
        </p:nvSpPr>
        <p:spPr>
          <a:xfrm>
            <a:off x="8953500" y="2286000"/>
            <a:ext cx="2603500" cy="1714500"/>
          </a:xfrm>
          <a:prstGeom prst="roundRect">
            <a:avLst>
              <a:gd name="adj" fmla="val 0"/>
            </a:avLst>
          </a:prstGeom>
          <a:solidFill>
            <a:srgbClr val="E5E7EB">
              <a:alpha val="40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44000" y="24765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23"/>
            </p:custDataLst>
          </p:nvPr>
        </p:nvSpPr>
        <p:spPr>
          <a:xfrm>
            <a:off x="9525000" y="2476500"/>
            <a:ext cx="1968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极简风格适配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24"/>
            </p:custDataLst>
          </p:nvPr>
        </p:nvSpPr>
        <p:spPr>
          <a:xfrm>
            <a:off x="9144000" y="2921000"/>
            <a:ext cx="222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完美契合现代极简、北欧及轻奢风格，通过“减法设计”凸显空间的精致感与高级感。</a:t>
            </a:r>
            <a:endParaRPr lang="en-US" sz="13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762000" y="4318000"/>
            <a:ext cx="1066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主流家具面材综合性能对比表</a:t>
            </a:r>
            <a:endParaRPr lang="en-US" sz="1600" b="1" i="0" u="none" strike="noStrike">
              <a:solidFill>
                <a:schemeClr val="accent2">
                  <a:lumMod val="60000"/>
                  <a:lumOff val="4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graphicFrame>
        <p:nvGraphicFramePr>
          <p:cNvPr id="23" name="Table 23"/>
          <p:cNvGraphicFramePr>
            <a:graphicFrameLocks noGrp="1"/>
          </p:cNvGraphicFramePr>
          <p:nvPr/>
        </p:nvGraphicFramePr>
        <p:xfrm>
          <a:off x="762000" y="4762500"/>
          <a:ext cx="10668000" cy="16002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133600"/>
                <a:gridCol w="2133600"/>
                <a:gridCol w="2133600"/>
                <a:gridCol w="2133600"/>
                <a:gridCol w="2133600"/>
              </a:tblGrid>
              <a:tr h="3810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D4AF37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材料类别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D4AF37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天然属性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D4AF37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硬度表现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D4AF37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价格区间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D4AF37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维护难度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3333">
                        <a:alpha val="100000"/>
                      </a:srgbClr>
                    </a:solidFill>
                  </a:tcPr>
                </a:tc>
              </a:tr>
              <a:tr h="3048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天然大理石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天然形成，纹理独特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莫氏硬度 3-4，较低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中高价位，依品种定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怕酸碱，需定期保养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</a:tr>
              <a:tr h="3048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奢石 (天然)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天然稀缺，色泽艳丽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莫氏硬度 3-5，一般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高端昂贵，收藏级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娇贵，需专业防护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048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陶瓷岩板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工业烧制，仿天然纹理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莫氏硬度 6-7，极高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中等价位，性价比高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0" i="0" u="none" strike="noStrike">
                          <a:solidFill>
                            <a:srgbClr val="50505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零渗透，极易清洁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>
                        <a:alpha val="100000"/>
                      </a:srgbClr>
                    </a:solidFill>
                  </a:tcPr>
                </a:tc>
              </a:tr>
              <a:tr h="3048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1" i="0" u="none" strike="noStrike">
                          <a:solidFill>
                            <a:srgbClr val="A88514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钢化玻璃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AF37">
                        <a:alpha val="1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1" i="0" u="none" strike="noStrike">
                          <a:solidFill>
                            <a:srgbClr val="A88514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人工合成，成分稳定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AF37">
                        <a:alpha val="1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1" i="0" u="none" strike="noStrike">
                          <a:solidFill>
                            <a:srgbClr val="A88514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表面硬度高，耐刮擦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AF37">
                        <a:alpha val="1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1" i="0" u="none" strike="noStrike">
                          <a:solidFill>
                            <a:srgbClr val="A88514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经济实惠，成本较低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AF37">
                        <a:alpha val="1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1" i="0" u="none" strike="noStrike">
                          <a:solidFill>
                            <a:srgbClr val="A88514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防水防潮，湿布即净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AF37">
                        <a:alpha val="1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635000" y="5080000"/>
            <a:ext cx="2540000" cy="2540000"/>
          </a:xfrm>
          <a:prstGeom prst="ellipse">
            <a:avLst/>
          </a:prstGeom>
          <a:solidFill>
            <a:srgbClr val="333333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270500" cy="393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778000"/>
            <a:ext cx="5270500" cy="762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016000" y="209550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大理石 / Marble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167">
            <a:off x="1016008" y="2660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946400"/>
            <a:ext cx="279400" cy="279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97000" y="29210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天然成因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地壳高温高压下形成的变质岩，主要成分为碳酸钙，蕴藏自然亿万年的肌理。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9000" y="2946400"/>
            <a:ext cx="279400" cy="279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3810000" y="29210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温润质感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纹理独一无二，表面光泽柔和内敛，触感细腻，自带典雅高贵的视觉张力。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254500"/>
            <a:ext cx="279400" cy="279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97000" y="42291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美学价值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赋予空间自然的艺术美感，是提升室内装修档次与格调的经典选择。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29000" y="4254500"/>
            <a:ext cx="279400" cy="279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3810000" y="42291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养护要点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质地偏软需防刮，建议定期进行密封防护；选购时注意查验辐射安全指标。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223000" y="1778000"/>
            <a:ext cx="5270500" cy="393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223000" y="1778000"/>
            <a:ext cx="5270500" cy="762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477000" y="209550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奢石 / Precious Stone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9167">
            <a:off x="6477008" y="2660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1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77000" y="2946400"/>
            <a:ext cx="279400" cy="279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858000" y="29210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稀世珍品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大理石中的顶级品类，因稀缺的矿产资源与独特的矿物成分而弥足珍贵。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90000" y="2946400"/>
            <a:ext cx="279400" cy="279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9271000" y="29210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艺术透光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晶体结构丰富，透光性极佳，纹理如同天然画作，极具观赏与收藏价值。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7000" y="4254500"/>
            <a:ext cx="279400" cy="2794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6858000" y="42291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空间点睛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作为空间的视觉焦点，瞬间提升奢华感与艺术格调，彰显独特的设计品味。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90000" y="4254500"/>
            <a:ext cx="279400" cy="2794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9271000" y="42291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极致定位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专为追求极致品质与独特审美的高端客户打造，是身份与品味的象征。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762000" y="5969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1" u="none" strike="noStrike">
                <a:solidFill>
                  <a:srgbClr val="75757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</a:t>
            </a:r>
            <a:r>
              <a:rPr lang="en-US" sz="1400" b="0" i="1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天然石材的独一无二，不仅是装饰的选择，更是对自然之美与稀缺价值的收藏与致敬。”</a:t>
            </a:r>
            <a:endParaRPr lang="en-US" sz="1400" b="0" i="1" u="none" strike="noStrike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7772400" y="1188720"/>
            <a:ext cx="3383280" cy="3383280"/>
          </a:xfrm>
          <a:prstGeom prst="arc">
            <a:avLst/>
          </a:prstGeom>
          <a:solidFill>
            <a:srgbClr val="000000">
              <a:alpha val="0"/>
            </a:srgbClr>
          </a:solidFill>
          <a:ln w="27940">
            <a:solidFill>
              <a:srgbClr val="B89045">
                <a:alpha val="8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52360" y="1993392"/>
            <a:ext cx="3977640" cy="1097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PRODUCT</a:t>
            </a:r>
            <a:endParaRPr lang="en-US" sz="2300" dirty="0"/>
          </a:p>
          <a:p>
            <a:pPr marL="0" indent="0" algn="ctr">
              <a:buNone/>
            </a:pPr>
            <a:r>
              <a:rPr lang="en-US" sz="2300" b="1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KNOWLEDGE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7818120" y="4407408"/>
            <a:ext cx="3246120" cy="0"/>
          </a:xfrm>
          <a:prstGeom prst="line">
            <a:avLst/>
          </a:prstGeom>
          <a:noFill/>
          <a:ln w="19050">
            <a:solidFill>
              <a:srgbClr val="73847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茶电餐与天然奢石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天然奢石餐桌 · 奢石茶几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系列产品推介：甄选天然奢石，以独特纹理与通透光泽打造客餐厅视觉焦点。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4330700" y="635000"/>
            <a:ext cx="388556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天然奢石材质解析</a:t>
            </a:r>
            <a:endParaRPr lang="en-US" sz="3200" b="1" i="0" u="none" strike="noStrike">
              <a:solidFill>
                <a:schemeClr val="accent2">
                  <a:lumMod val="40000"/>
                  <a:lumOff val="6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3782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亿万年的自然孤品</a:t>
            </a:r>
            <a:endParaRPr lang="en-US" sz="1800" b="1" i="0" u="none" strike="noStrike">
              <a:solidFill>
                <a:schemeClr val="accent2">
                  <a:lumMod val="40000"/>
                  <a:lumOff val="6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222500"/>
            <a:ext cx="33782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奢石是高端天然大理石的统称，历经亿万年地质演变。它富含矿物晶体，色彩层次浓郁且流光溢彩，因其稀缺性与不可复制性，兼具极高的收藏价值与空间装饰美学。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/>
          <a:srcRect t="22727" b="22727"/>
          <a:stretch>
            <a:fillRect/>
          </a:stretch>
        </p:blipFill>
        <p:spPr>
          <a:xfrm>
            <a:off x="1054100" y="3683000"/>
            <a:ext cx="2794000" cy="2032000"/>
          </a:xfrm>
          <a:prstGeom prst="roundRect">
            <a:avLst>
              <a:gd name="adj" fmla="val 7500"/>
            </a:avLst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762000" y="5905500"/>
            <a:ext cx="3378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蓝翡翠 · 深邃的矿物晶体与流光肌理</a:t>
            </a:r>
            <a:endParaRPr lang="en-US" sz="1300" b="0" i="0" u="none" strike="noStrike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394200" y="1651000"/>
            <a:ext cx="33782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四大核心材质优势</a:t>
            </a:r>
            <a:endParaRPr lang="en-US" sz="1800" b="1" i="0" u="none" strike="noStrike">
              <a:solidFill>
                <a:schemeClr val="accent2">
                  <a:lumMod val="40000"/>
                  <a:lumOff val="60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4200" y="2349500"/>
            <a:ext cx="254000" cy="2540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4775200" y="2311400"/>
            <a:ext cx="29972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纹理唯一，不可复制</a:t>
            </a:r>
            <a:endParaRPr lang="en-US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天然形成的纹路独一无二，每一块都是自然的孤品，彰显空间的专属格调。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94200" y="3238500"/>
            <a:ext cx="254000" cy="2540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4775200" y="3200400"/>
            <a:ext cx="29972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流光璀璨，视觉奢华</a:t>
            </a:r>
            <a:endParaRPr lang="en-US" sz="110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内含云母与水晶矿物，在光线折射下呈现独特的闪光肌理，极具艺术张力。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94200" y="4191000"/>
            <a:ext cx="254000" cy="2540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4775200" y="4152900"/>
            <a:ext cx="29972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致密坚硬，经久耐用</a:t>
            </a:r>
            <a:endParaRPr lang="en-US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莫氏硬度高，经特殊防护处理后，具备优异的耐磨、抗污与抗刮擦性能。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394200" y="5143500"/>
            <a:ext cx="254000" cy="2540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4775200" y="5105400"/>
            <a:ext cx="29972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原生肌理，格调非凡</a:t>
            </a:r>
            <a:endParaRPr lang="en-US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区别于人工印刷的岩板，天然原生纹理赋予空间不可比拟的高端辨识度。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026400" y="1651000"/>
            <a:ext cx="33782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/ 甄选珍稀石材系</a:t>
            </a:r>
            <a:r>
              <a:rPr lang="en-US" sz="1800" b="1" i="0" u="none" strike="noStrike">
                <a:solidFill>
                  <a:srgbClr val="2D374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列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8"/>
          <a:srcRect l="12500" r="12499"/>
          <a:stretch>
            <a:fillRect/>
          </a:stretch>
        </p:blipFill>
        <p:spPr>
          <a:xfrm>
            <a:off x="8026400" y="2286000"/>
            <a:ext cx="1625600" cy="1625600"/>
          </a:xfrm>
          <a:prstGeom prst="roundRect">
            <a:avLst>
              <a:gd name="adj" fmla="val 9375"/>
            </a:avLst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9779000" y="2286000"/>
            <a:ext cx="1625600" cy="1625600"/>
          </a:xfrm>
          <a:prstGeom prst="roundRect">
            <a:avLst>
              <a:gd name="adj" fmla="val 9375"/>
            </a:avLst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8026400" y="4191000"/>
            <a:ext cx="33782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经典色系图鉴：</a:t>
            </a:r>
            <a:endParaRPr lang="en-US" sz="11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深邃冷调：蓝翡翠、雪山蓝、北极光</a:t>
            </a:r>
            <a:br>
              <a:rPr lang="en-US" sz="16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自然生机：亚马逊绿、梵高绿</a:t>
            </a:r>
            <a:br>
              <a:rPr lang="en-US" sz="16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艺术奢雅：毕加索、宝格丽紫、金沙黑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8026400" y="5842000"/>
            <a:ext cx="3378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1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每一款奢石都承载着地球亿万年的记忆，为您的空间注入独一无二的自然艺术灵魂。</a:t>
            </a:r>
            <a:endParaRPr lang="en-US" sz="1300" b="0" i="1" u="none" strike="noStrike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4946650" y="635000"/>
            <a:ext cx="3238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销售核心卖点</a:t>
            </a:r>
            <a:endParaRPr lang="en-US" sz="3200" b="1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968500"/>
            <a:ext cx="33782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FFF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600" y="21971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5"/>
            </p:custDataLst>
          </p:nvPr>
        </p:nvSpPr>
        <p:spPr>
          <a:xfrm>
            <a:off x="1460500" y="21844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374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稀缺性 · 独一无二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990600" y="2667000"/>
            <a:ext cx="29718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甄选天然奢石，一石一纹不可复制。告别网红款的千篇一律，为家打造独一份的专属艺术感与尊贵感。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4406900" y="1968500"/>
            <a:ext cx="33782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FFF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35500" y="21971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1"/>
            </p:custDataLst>
          </p:nvPr>
        </p:nvSpPr>
        <p:spPr>
          <a:xfrm>
            <a:off x="5105400" y="21844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374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质感 · 超越岩板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2"/>
            </p:custDataLst>
          </p:nvPr>
        </p:nvSpPr>
        <p:spPr>
          <a:xfrm>
            <a:off x="4635500" y="2667000"/>
            <a:ext cx="29718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石材内含天然闪光晶体，在灯光下呈现丰富的光泽层次与通透感，这是人工岩板无法复刻的自然之美。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8051800" y="1968500"/>
            <a:ext cx="33782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FFF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280400" y="21971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7"/>
            </p:custDataLst>
          </p:nvPr>
        </p:nvSpPr>
        <p:spPr>
          <a:xfrm>
            <a:off x="8750300" y="21844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374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成套 · 整体美学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8"/>
            </p:custDataLst>
          </p:nvPr>
        </p:nvSpPr>
        <p:spPr>
          <a:xfrm>
            <a:off x="8280400" y="2667000"/>
            <a:ext cx="29718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餐桌与茶几同材质、同色系搭配，构建空间视觉统一性，让客厅整体风格更协调，档次感瞬间拉满。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762000" y="42545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FFF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90600" y="44831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3"/>
            </p:custDataLst>
          </p:nvPr>
        </p:nvSpPr>
        <p:spPr>
          <a:xfrm>
            <a:off x="1460500" y="44704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374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细节 · 隐形工艺之美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24"/>
            </p:custDataLst>
          </p:nvPr>
        </p:nvSpPr>
        <p:spPr>
          <a:xfrm>
            <a:off x="990600" y="4953000"/>
            <a:ext cx="4762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zh-CN" alt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设计贴合生活日常场景，角锐角倒圆收口，不惧碰撞。</a:t>
            </a:r>
            <a:endParaRPr lang="zh-CN" alt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25"/>
            </p:custDataLst>
          </p:nvPr>
        </p:nvSpPr>
        <p:spPr>
          <a:xfrm>
            <a:off x="6159500" y="42545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FFF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388100" y="4483100"/>
            <a:ext cx="355600" cy="355600"/>
          </a:xfrm>
          <a:prstGeom prst="rect">
            <a:avLst/>
          </a:prstGeom>
        </p:spPr>
      </p:pic>
      <p:sp>
        <p:nvSpPr>
          <p:cNvPr id="22" name="AutoShape 22"/>
          <p:cNvSpPr/>
          <p:nvPr>
            <p:custDataLst>
              <p:tags r:id="rId29"/>
            </p:custDataLst>
          </p:nvPr>
        </p:nvSpPr>
        <p:spPr>
          <a:xfrm>
            <a:off x="6858000" y="44704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374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品质 · 耐用易洁省心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30"/>
            </p:custDataLst>
          </p:nvPr>
        </p:nvSpPr>
        <p:spPr>
          <a:xfrm>
            <a:off x="6388100" y="4953000"/>
            <a:ext cx="4762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表面经过专业纳米级石材防护处理，耐磨、抗污、防渗色。日常清洁只需一块湿布轻轻擦拭，无需特殊保养，历久弥新，轻松应对家庭日常使用。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定制款五金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07ae57f7100da0aa890d8f2a9484506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好风景与五金件厂家直接合作，生产定制款五金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碳钢：主要指碳的质量分数小于2.11%而不含有特意加入的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合金元素的钢（又称碳素钢）。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碳钢主要采取喷塑的表面处理方式(美观，时尚、有质感、)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也有镀金、镀银工艺，轻奢首选。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2b85faed7c374b3b537795a19965559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茶电餐与天然奢石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第七步：承接沙发成交，完成茶几、电视柜与餐厅增购。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材质 · 工艺 · 漆艺 核心优势解析 · 甄选优质橡胶木 | 传承匠心工艺 | 净味环保涂装 | 打造自然舒适的居家美学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产品定位与设计理念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ec697bc43a4740db71e6e7dcacaa692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好风景「茶电餐」系列，专注打造高品质、高性价比的现代实木家居。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设计美学：人体工学 × 国际潮流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遵循人体工程学打造舒适体验，吸纳欧洲最新设计美学，简化线条与繁复装饰。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璀璨星河奢石餐桌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奢华气质 · 天然垂成 · 百搭风格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1778000"/>
            <a:ext cx="533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8A67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产品定位与设计理念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533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好风景「茶电餐」系列，专注打造</a:t>
            </a:r>
            <a:r>
              <a:rPr lang="en-US" sz="1400" b="1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高品质、高性价比</a:t>
            </a: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的现代实木家居。我们将自然原木的温润触感与极简设计语言完美融合，为追求生活质感的家庭，构建舒适、雅致的理想空间。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762000" y="36830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C8A67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600" y="3873500"/>
            <a:ext cx="279400" cy="2794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1397000" y="3873500"/>
            <a:ext cx="457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设计美学：人体工学 × 国际潮流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990600" y="42926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遵循人体工程学打造舒适体验，吸纳欧洲最新设计美学，简化线条与繁复装饰。每一处细节都兼顾视觉美感与日常使用的便利性，让家具成为空间里的实用艺术品。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762000" y="5207000"/>
            <a:ext cx="5334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C8A67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0600" y="5397500"/>
            <a:ext cx="279400" cy="279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>
            <a:off x="1397000" y="5397500"/>
            <a:ext cx="457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核心价值：自然质感 × 健康生活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990600" y="5816600"/>
            <a:ext cx="488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甄选优质实木，保留天然纹理与温润触感，环保工艺更守护家人健康。从客厅到餐厅，为您构建一个舒适、静谧且富有温度的理想家居环境。</a:t>
            </a:r>
            <a:endParaRPr lang="en-US" sz="13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477000" y="5080000"/>
            <a:ext cx="266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</a:pPr>
            <a:r>
              <a:rPr lang="zh-CN" altLang="en-US" sz="1400" b="1" i="0" u="none" strike="noStrike">
                <a:solidFill>
                  <a:srgbClr val="C8A67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璀璨星河奢石餐桌</a:t>
            </a:r>
            <a:endParaRPr lang="zh-CN" altLang="en-US" sz="1400" b="1" i="0" u="none" strike="noStrike">
              <a:solidFill>
                <a:srgbClr val="C8A67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ctr">
              <a:lnSpc>
                <a:spcPct val="125000"/>
              </a:lnSpc>
            </a:pPr>
            <a:r>
              <a:rPr lang="zh-CN" altLang="en-US" sz="12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奢华气质</a:t>
            </a:r>
            <a:r>
              <a:rPr lang="en-US" sz="12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· </a:t>
            </a:r>
            <a:r>
              <a:rPr lang="zh-CN" altLang="en-US" sz="12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天然垂成</a:t>
            </a:r>
            <a:r>
              <a:rPr lang="en-US" sz="12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· 百搭风格</a:t>
            </a:r>
            <a:endParaRPr lang="en-US" sz="1200" b="0" i="0" u="none" strike="noStrike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9271000" y="5080000"/>
            <a:ext cx="266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C8A67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大容量电视柜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分区收纳 · 轻盈造型 · 自然质感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84365" y="1069975"/>
            <a:ext cx="1847215" cy="370205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64625" y="1842135"/>
            <a:ext cx="3127375" cy="21577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282" b="282"/>
          <a:stretch>
            <a:fillRect/>
          </a:stretch>
        </p:blipFill>
        <p:spPr>
          <a:xfrm>
            <a:off x="762000" y="1651000"/>
            <a:ext cx="4318000" cy="2413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152400" dist="63500" dir="2700000" algn="tl" rotWithShape="0">
              <a:srgbClr val="000000">
                <a:alpha val="8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318000"/>
            <a:ext cx="431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threePt" dir="t"/>
            </a:scene3d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来自东南亚可持续林场的优质橡胶木，严格遵循自然生长周期，从源头把控木材的品质与环保性。这种天然材质保留了树木的原生纹理与温润触感，让每一件家具都拥有独一无二的自然印记，为家注入质朴而恒久的生命力。</a:t>
            </a:r>
            <a:endParaRPr lang="en-US" sz="1400" b="0" i="0" u="none" strike="noStrike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5461000" y="1651000"/>
            <a:ext cx="2984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1500" y="1841500"/>
            <a:ext cx="279400" cy="279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6032500" y="1841500"/>
            <a:ext cx="2349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天然环保 · 纯净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651500" y="2286000"/>
            <a:ext cx="260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源于自然馈赠，生产过程用胶量极少，从源头杜绝有害化学物质释放，为您和家人的健康筑起坚实防线。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8636000" y="1651000"/>
            <a:ext cx="2984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26500" y="1841500"/>
            <a:ext cx="279400" cy="279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207500" y="1841500"/>
            <a:ext cx="2349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独特美感 · 稀缺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826500" y="2286000"/>
            <a:ext cx="260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每一道纹理都是自然的鬼斧神工，独一无二的色泽与触感，让家具不再是工业品，而是家中独有的艺术收藏品。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461000" y="3746500"/>
            <a:ext cx="2984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51500" y="3937000"/>
            <a:ext cx="279400" cy="279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032500" y="3937000"/>
            <a:ext cx="2349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经久耐用 · 传承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651500" y="4381500"/>
            <a:ext cx="260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木质坚硬致密，结构稳定不易变形，使用寿命可达数十年。它承载着家庭的记忆与故事，是真正可以代代相传的家物。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636000" y="3746500"/>
            <a:ext cx="2984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6500" y="3937000"/>
            <a:ext cx="279400" cy="279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207500" y="3937000"/>
            <a:ext cx="2349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调节湿度 · 舒适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826500" y="4381500"/>
            <a:ext cx="260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木材特有的微毛孔结构使其具备“呼吸感”，可随环境自动调节水分，平衡室内干湿度，营造温润舒适的居住微气候。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5842000"/>
            <a:ext cx="10668000" cy="508000"/>
          </a:xfrm>
          <a:prstGeom prst="roundRect">
            <a:avLst>
              <a:gd name="adj" fmla="val 0"/>
            </a:avLst>
          </a:prstGeom>
          <a:solidFill>
            <a:srgbClr val="C8A679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62000" y="59309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8B65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 实木不仅是家具，更是连接自然与生活的纽带，让家充满温润的生命力与岁月的质感。”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环保标杆 · 达到新国标E1级标准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82df4b68e143ce2fb2fcf27afe0f8d4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橡胶木：天然实木用胶量极少，甲醛释放量远优于国标，母婴级安全。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硬核耐用 · 无惧潮湿与日常磨损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橡胶木：材质坚硬结构稳固，抗冲击不易变形，使用寿命长达数十年。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市场上常见的板式家具多以颗粒板、密度板为基材，内部结构松散且依赖大量胶水粘合。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臻贵质感 · 兼具使用与收藏价值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26494" y="1087167"/>
            <a:ext cx="2373312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>
            <a:lvl1pPr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198755"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53975"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31750"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119380"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11938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11938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11938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11938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板</a:t>
            </a:r>
            <a:r>
              <a:rPr lang="en-US" altLang="zh-CN" sz="48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48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材</a:t>
            </a:r>
            <a:endParaRPr lang="zh-CN" altLang="en-US" sz="48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6985" y="4656455"/>
            <a:ext cx="4029710" cy="10033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92224" y="4571718"/>
            <a:ext cx="2502694" cy="10877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60000"/>
              </a:lnSpc>
            </a:pPr>
            <a:r>
              <a:rPr lang="zh-CN" altLang="en-US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含水率：</a:t>
            </a:r>
            <a:endParaRPr lang="en-US" altLang="zh-CN" sz="135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  <a:p>
            <a:pPr>
              <a:lnSpc>
                <a:spcPct val="160000"/>
              </a:lnSpc>
            </a:pPr>
            <a:r>
              <a:rPr lang="zh-CN" altLang="en-US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国家标准板材：</a:t>
            </a:r>
            <a:r>
              <a:rPr lang="en-US" altLang="zh-CN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4-13%</a:t>
            </a:r>
            <a:endParaRPr lang="en-US" altLang="zh-CN" sz="135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好风景板材：</a:t>
            </a:r>
            <a:r>
              <a:rPr lang="en-US" altLang="zh-CN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9%</a:t>
            </a:r>
            <a:endParaRPr lang="en-US" altLang="zh-CN" sz="135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3448819" y="4655812"/>
            <a:ext cx="4569619" cy="100393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60000"/>
              </a:lnSpc>
            </a:pPr>
            <a:r>
              <a:rPr lang="zh-CN" altLang="en-US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 pitchFamily="34" charset="0"/>
              </a:rPr>
              <a:t>甲醛释放量：</a:t>
            </a:r>
            <a:endParaRPr lang="zh-CN" altLang="en-US" sz="135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 pitchFamily="34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国内检测标准</a:t>
            </a:r>
            <a:r>
              <a:rPr lang="en-US" altLang="zh-CN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:   10-30mg/100g</a:t>
            </a:r>
            <a:endParaRPr lang="en-US" altLang="zh-CN" sz="135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欧洲</a:t>
            </a:r>
            <a:r>
              <a:rPr lang="en-US" altLang="zh-CN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E1</a:t>
            </a:r>
            <a:r>
              <a:rPr lang="zh-CN" altLang="en-US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级标准：</a:t>
            </a:r>
            <a:r>
              <a:rPr lang="zh-CN" altLang="zh-CN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≤ </a:t>
            </a:r>
            <a:r>
              <a:rPr lang="en-US" altLang="zh-CN" sz="135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9mg/100g</a:t>
            </a:r>
            <a:endParaRPr lang="en-US" altLang="zh-CN" sz="135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58290" y="2228850"/>
            <a:ext cx="8978265" cy="161417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p>
            <a:pPr algn="just"/>
            <a:r>
              <a:rPr lang="zh-CN" altLang="en-US" sz="16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主体基材：中密度纤维板</a:t>
            </a:r>
            <a:endParaRPr lang="zh-CN" altLang="en-US" sz="16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zh-CN" altLang="en-US" sz="16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zh-CN" altLang="en-US" sz="1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采用获得国家环保认证的国内顶级板材生产厂 E1级板材。 E1级板材可不经过表面饰面处理直接在室内使用，板材含水率控制在9%。</a:t>
            </a:r>
            <a:endParaRPr lang="zh-CN" altLang="en-US" sz="1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zh-CN" altLang="en-US" sz="1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zh-CN" altLang="en-US" sz="1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《室内装饰装修材料人造板及其制品中甲醛释放限量》国家标准中对人造板的甲醛释放限量分为El级(不大于1.5mg／L)，和E2级(不大于5.0mg/L)两个级别。</a:t>
            </a:r>
            <a:endParaRPr lang="zh-CN" altLang="en-US" sz="1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zh-CN" altLang="en-US" sz="1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zh-CN" altLang="en-US" sz="1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E1级板可直接用于室内，E2板必须饰面处理后可允许用于室内。</a:t>
            </a:r>
            <a:endParaRPr lang="zh-CN" altLang="en-US" sz="1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国际一流的生产设备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26119ec12cddf29179f82627ca6ab15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好风景家居斥巨资引进德国、意大利等世界顶级家具生产线，以工业4.0标准打造智造基地。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微米级精度控制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从原木开料到成品组装，全流程由精密机械运作，误差严格控制在微米级，确保结构严丝合缝。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智能化高效生产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高度自动化的生产线大幅提升制造效率，在保证产能的同时，实现了产品品质的高度统一与稳定。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841500"/>
            <a:ext cx="5270500" cy="4191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3238500" y="2095500"/>
            <a:ext cx="266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8A67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榫卯结构 · 稳固之魂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3238500" y="2667000"/>
            <a:ext cx="2667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在桌腿、框架等关键承重部位，采用传统榫卯工艺，通过榫头与榫眼的精密咬合实现无钉连接。这种结构能有效分散压力，赋予家具与生俱来的稳固与耐用性。</a:t>
            </a:r>
            <a:endParaRPr lang="en-US" sz="14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4"/>
            </p:custDataLst>
          </p:nvPr>
        </p:nvSpPr>
        <p:spPr>
          <a:xfrm>
            <a:off x="952500" y="4889500"/>
            <a:ext cx="4889500" cy="825500"/>
          </a:xfrm>
          <a:prstGeom prst="roundRect">
            <a:avLst>
              <a:gd name="adj" fmla="val 0"/>
            </a:avLst>
          </a:prstGeom>
          <a:solidFill>
            <a:srgbClr val="C8A679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5"/>
            </p:custDataLst>
          </p:nvPr>
        </p:nvSpPr>
        <p:spPr>
          <a:xfrm>
            <a:off x="1079500" y="5016500"/>
            <a:ext cx="469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8B6D4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匠心特质：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纯物理结构，环保无醛，且随着使用时间的推移，结构会愈发紧密，如同家具的“骨骼”般支撑起长久的品质。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6"/>
            </p:custDataLst>
          </p:nvPr>
        </p:nvSpPr>
        <p:spPr>
          <a:xfrm>
            <a:off x="6159500" y="1841500"/>
            <a:ext cx="5270500" cy="4191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C8A67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8636000" y="2095500"/>
            <a:ext cx="266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8A67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现代五金 · 顺滑体验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8636000" y="2667000"/>
            <a:ext cx="2667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甄选国内外知名品牌的高品质五金件，如</a:t>
            </a:r>
            <a:r>
              <a:rPr lang="zh-CN" altLang="en-US" sz="14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托底滑轨</a:t>
            </a:r>
            <a:r>
              <a:rPr lang="en-US" sz="14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、缓冲</a:t>
            </a:r>
            <a:r>
              <a:rPr lang="zh-CN" altLang="en-US" sz="14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铰链</a:t>
            </a:r>
            <a:r>
              <a:rPr lang="en-US" sz="14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等。在功能性部件上精挑细选，确保每一次开合都顺滑流畅，为生活增添静谧与便利。</a:t>
            </a:r>
            <a:endParaRPr lang="en-US" sz="14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6350000" y="4889500"/>
            <a:ext cx="4889500" cy="825500"/>
          </a:xfrm>
          <a:prstGeom prst="roundRect">
            <a:avLst>
              <a:gd name="adj" fmla="val 0"/>
            </a:avLst>
          </a:prstGeom>
          <a:solidFill>
            <a:srgbClr val="C8A679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>
            <p:custDataLst>
              <p:tags r:id="rId10"/>
            </p:custDataLst>
          </p:nvPr>
        </p:nvSpPr>
        <p:spPr>
          <a:xfrm>
            <a:off x="6477000" y="5016500"/>
            <a:ext cx="469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8B6D4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品质承诺：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采用阻尼缓冲技术，关门无声、防夹手；经过数万次开合测试，依然顺滑如初，让每一次使用都成为享受。</a:t>
            </a:r>
            <a:endParaRPr lang="en-US" sz="110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9790" y="2726690"/>
            <a:ext cx="2294890" cy="15278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4435" y="2540000"/>
            <a:ext cx="2272030" cy="227203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30,&quot;left&quot;:60,&quot;top&quot;:290,&quot;width&quot;:420}"/>
</p:tagLst>
</file>

<file path=ppt/tags/tag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2.xml><?xml version="1.0" encoding="utf-8"?>
<p:tagLst xmlns:p="http://schemas.openxmlformats.org/presentationml/2006/main">
  <p:tag name="KSO_WM_SPECIAL_SOURCE" val="bdnull"/>
  <p:tag name="KSO_WM_SLIDE_BACKGROUND_TYPE" val="general"/>
</p:tagLst>
</file>

<file path=ppt/tags/tag13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14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15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16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17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18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19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2.xml><?xml version="1.0" encoding="utf-8"?>
<p:tagLst xmlns:p="http://schemas.openxmlformats.org/presentationml/2006/main">
  <p:tag name="KSO_WM_DIAGRAM_VIRTUALLY_FRAME" val="{&quot;height&quot;:230,&quot;left&quot;:60,&quot;top&quot;:290,&quot;width&quot;:420}"/>
</p:tagLst>
</file>

<file path=ppt/tags/tag20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21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22.xml><?xml version="1.0" encoding="utf-8"?>
<p:tagLst xmlns:p="http://schemas.openxmlformats.org/presentationml/2006/main">
  <p:tag name="KSO_WM_DIAGRAM_VIRTUALLY_FRAME" val="{&quot;height&quot;:330,&quot;left&quot;:60,&quot;top&quot;:145,&quot;width&quot;:840}"/>
</p:tagLst>
</file>

<file path=ppt/tags/tag23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24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25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26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27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28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29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3.xml><?xml version="1.0" encoding="utf-8"?>
<p:tagLst xmlns:p="http://schemas.openxmlformats.org/presentationml/2006/main">
  <p:tag name="KSO_WM_DIAGRAM_VIRTUALLY_FRAME" val="{&quot;height&quot;:230,&quot;left&quot;:60,&quot;top&quot;:290,&quot;width&quot;:420}"/>
</p:tagLst>
</file>

<file path=ppt/tags/tag30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31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32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33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34.xml><?xml version="1.0" encoding="utf-8"?>
<p:tagLst xmlns:p="http://schemas.openxmlformats.org/presentationml/2006/main">
  <p:tag name="KSO_WM_DIAGRAM_VIRTUALLY_FRAME" val="{&quot;height&quot;:210,&quot;left&quot;:360,&quot;top&quot;:160,&quot;width&quot;:555}"/>
</p:tagLst>
</file>

<file path=ppt/tags/tag35.xml><?xml version="1.0" encoding="utf-8"?>
<p:tagLst xmlns:p="http://schemas.openxmlformats.org/presentationml/2006/main">
  <p:tag name="KSO_WM_SPECIAL_SOURCE" val="bdnull"/>
  <p:tag name="KSO_WM_SLIDE_BACKGROUND_TYPE" val="general"/>
</p:tagLst>
</file>

<file path=ppt/tags/tag36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37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38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39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.xml><?xml version="1.0" encoding="utf-8"?>
<p:tagLst xmlns:p="http://schemas.openxmlformats.org/presentationml/2006/main">
  <p:tag name="KSO_WM_DIAGRAM_VIRTUALLY_FRAME" val="{&quot;height&quot;:230,&quot;left&quot;:60,&quot;top&quot;:290,&quot;width&quot;:420}"/>
</p:tagLst>
</file>

<file path=ppt/tags/tag40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1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2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3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4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5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6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7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8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49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5.xml><?xml version="1.0" encoding="utf-8"?>
<p:tagLst xmlns:p="http://schemas.openxmlformats.org/presentationml/2006/main">
  <p:tag name="KSO_WM_DIAGRAM_VIRTUALLY_FRAME" val="{&quot;height&quot;:230,&quot;left&quot;:60,&quot;top&quot;:290,&quot;width&quot;:420}"/>
</p:tagLst>
</file>

<file path=ppt/tags/tag50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51.xml><?xml version="1.0" encoding="utf-8"?>
<p:tagLst xmlns:p="http://schemas.openxmlformats.org/presentationml/2006/main">
  <p:tag name="KSO_WM_DIAGRAM_VIRTUALLY_FRAME" val="{&quot;height&quot;:270,&quot;left&quot;:450,&quot;top&quot;:140,&quot;width&quot;:480}"/>
</p:tagLst>
</file>

<file path=ppt/tags/tag52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53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54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55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56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57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58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59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6.xml><?xml version="1.0" encoding="utf-8"?>
<p:tagLst xmlns:p="http://schemas.openxmlformats.org/presentationml/2006/main">
  <p:tag name="KSO_WM_DIAGRAM_VIRTUALLY_FRAME" val="{&quot;height&quot;:230,&quot;left&quot;:60,&quot;top&quot;:290,&quot;width&quot;:420}"/>
</p:tagLst>
</file>

<file path=ppt/tags/tag60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61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62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63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64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65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66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67.xml><?xml version="1.0" encoding="utf-8"?>
<p:tagLst xmlns:p="http://schemas.openxmlformats.org/presentationml/2006/main">
  <p:tag name="KSO_WM_DIAGRAM_VIRTUALLY_FRAME" val="{&quot;height&quot;:135,&quot;left&quot;:60,&quot;top&quot;:180,&quot;width&quot;:850}"/>
</p:tagLst>
</file>

<file path=ppt/tags/tag68.xml><?xml version="1.0" encoding="utf-8"?>
<p:tagLst xmlns:p="http://schemas.openxmlformats.org/presentationml/2006/main">
  <p:tag name="KSO_WM_DIAGRAM_VIRTUALLY_FRAME" val="{&quot;height&quot;:275,&quot;left&quot;:346,&quot;top&quot;:182,&quot;width&quot;:266}"/>
</p:tagLst>
</file>

<file path=ppt/tags/tag69.xml><?xml version="1.0" encoding="utf-8"?>
<p:tagLst xmlns:p="http://schemas.openxmlformats.org/presentationml/2006/main">
  <p:tag name="KSO_WM_DIAGRAM_VIRTUALLY_FRAME" val="{&quot;height&quot;:275,&quot;left&quot;:346,&quot;top&quot;:182,&quot;width&quot;:266}"/>
</p:tagLst>
</file>

<file path=ppt/tags/tag7.xml><?xml version="1.0" encoding="utf-8"?>
<p:tagLst xmlns:p="http://schemas.openxmlformats.org/presentationml/2006/main">
  <p:tag name="KSO_WM_DIAGRAM_VIRTUALLY_FRAME" val="{&quot;height&quot;:230,&quot;left&quot;:60,&quot;top&quot;:290,&quot;width&quot;:420}"/>
</p:tagLst>
</file>

<file path=ppt/tags/tag70.xml><?xml version="1.0" encoding="utf-8"?>
<p:tagLst xmlns:p="http://schemas.openxmlformats.org/presentationml/2006/main">
  <p:tag name="KSO_WM_DIAGRAM_VIRTUALLY_FRAME" val="{&quot;height&quot;:275,&quot;left&quot;:346,&quot;top&quot;:182,&quot;width&quot;:266}"/>
</p:tagLst>
</file>

<file path=ppt/tags/tag71.xml><?xml version="1.0" encoding="utf-8"?>
<p:tagLst xmlns:p="http://schemas.openxmlformats.org/presentationml/2006/main">
  <p:tag name="KSO_WM_DIAGRAM_VIRTUALLY_FRAME" val="{&quot;height&quot;:275,&quot;left&quot;:346,&quot;top&quot;:182,&quot;width&quot;:266}"/>
</p:tagLst>
</file>

<file path=ppt/tags/tag72.xml><?xml version="1.0" encoding="utf-8"?>
<p:tagLst xmlns:p="http://schemas.openxmlformats.org/presentationml/2006/main">
  <p:tag name="KSO_WM_DIAGRAM_VIRTUALLY_FRAME" val="{&quot;height&quot;:275,&quot;left&quot;:346,&quot;top&quot;:182,&quot;width&quot;:266}"/>
</p:tagLst>
</file>

<file path=ppt/tags/tag73.xml><?xml version="1.0" encoding="utf-8"?>
<p:tagLst xmlns:p="http://schemas.openxmlformats.org/presentationml/2006/main">
  <p:tag name="KSO_WM_DIAGRAM_VIRTUALLY_FRAME" val="{&quot;height&quot;:275,&quot;left&quot;:346,&quot;top&quot;:182,&quot;width&quot;:266}"/>
</p:tagLst>
</file>

<file path=ppt/tags/tag74.xml><?xml version="1.0" encoding="utf-8"?>
<p:tagLst xmlns:p="http://schemas.openxmlformats.org/presentationml/2006/main">
  <p:tag name="KSO_WM_DIAGRAM_VIRTUALLY_FRAME" val="{&quot;height&quot;:275,&quot;left&quot;:346,&quot;top&quot;:182,&quot;width&quot;:266}"/>
</p:tagLst>
</file>

<file path=ppt/tags/tag75.xml><?xml version="1.0" encoding="utf-8"?>
<p:tagLst xmlns:p="http://schemas.openxmlformats.org/presentationml/2006/main">
  <p:tag name="KSO_WM_DIAGRAM_VIRTUALLY_FRAME" val="{&quot;height&quot;:275,&quot;left&quot;:346,&quot;top&quot;:182,&quot;width&quot;:266}"/>
</p:tagLst>
</file>

<file path=ppt/tags/tag76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77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78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79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.xml><?xml version="1.0" encoding="utf-8"?>
<p:tagLst xmlns:p="http://schemas.openxmlformats.org/presentationml/2006/main">
  <p:tag name="KSO_WM_DIAGRAM_VIRTUALLY_FRAME" val="{&quot;height&quot;:230,&quot;left&quot;:60,&quot;top&quot;:290,&quot;width&quot;:420}"/>
</p:tagLst>
</file>

<file path=ppt/tags/tag80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1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2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3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4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5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6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7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8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89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9.xml><?xml version="1.0" encoding="utf-8"?>
<p:tagLst xmlns:p="http://schemas.openxmlformats.org/presentationml/2006/main">
  <p:tag name="KSO_WM_UNIT_TEXT_FILL_FORE_SCHEMECOLOR_INDEX_BRIGHTNESS" val="-0.25"/>
  <p:tag name="KSO_WM_UNIT_TEXT_FILL_FORE_SCHEMECOLOR_INDEX" val="5"/>
  <p:tag name="KSO_WM_UNIT_TEXT_FILL_TYPE" val="1"/>
</p:tagLst>
</file>

<file path=ppt/tags/tag90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91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92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93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94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ags/tag95.xml><?xml version="1.0" encoding="utf-8"?>
<p:tagLst xmlns:p="http://schemas.openxmlformats.org/presentationml/2006/main">
  <p:tag name="KSO_WM_DIAGRAM_VIRTUALLY_FRAME" val="{&quot;height&quot;:335,&quot;left&quot;:60,&quot;top&quot;:155,&quot;width&quot;:840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4556</Words>
  <Application>WPS 演示</Application>
  <PresentationFormat>On-screen Show (16:9)</PresentationFormat>
  <Paragraphs>380</Paragraphs>
  <Slides>19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微软雅黑</vt:lpstr>
      <vt:lpstr>Songti SC</vt:lpstr>
      <vt:lpstr>Segoe Print</vt:lpstr>
      <vt:lpstr>Songti SC</vt:lpstr>
      <vt:lpstr>Songti SC</vt:lpstr>
      <vt:lpstr>Arial Unicode MS</vt:lpstr>
      <vt:lpstr>等线</vt:lpstr>
      <vt:lpstr>Calibri</vt:lpstr>
      <vt:lpstr>Noto Sans SC</vt:lpstr>
      <vt:lpstr>黑体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好风景家居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7S｜茶电餐与天然奢石</dc:title>
  <dc:creator>好风景家居</dc:creator>
  <dc:subject>7S产品知识培训</dc:subject>
  <cp:lastModifiedBy>好风景家居曾伟</cp:lastModifiedBy>
  <cp:revision>3</cp:revision>
  <dcterms:created xsi:type="dcterms:W3CDTF">2026-07-29T02:08:00Z</dcterms:created>
  <dcterms:modified xsi:type="dcterms:W3CDTF">2026-08-18T06:18:52Z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9E77BC53613B4F92A08C8C731EE3B9E7_12</vt:lpwstr>
  </property>
  <property fmtid="{D5CDD505-2E9C-101B-9397-08002B2CF9AE}" pid="3" name="KSOProductBuildVer">
    <vt:lpwstr>2052-12.1.0.28043</vt:lpwstr>
  </property>
</Properties>
</file>