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7"/>
  </p:handoutMasterIdLst>
  <p:sldIdLst>
    <p:sldId id="278" r:id="rId3"/>
    <p:sldId id="256" r:id="rId5"/>
    <p:sldId id="281" r:id="rId6"/>
    <p:sldId id="280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77" r:id="rId18"/>
    <p:sldId id="257" r:id="rId19"/>
    <p:sldId id="258" r:id="rId20"/>
    <p:sldId id="313" r:id="rId21"/>
    <p:sldId id="260" r:id="rId22"/>
    <p:sldId id="268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92" r:id="rId31"/>
    <p:sldId id="293" r:id="rId32"/>
    <p:sldId id="297" r:id="rId33"/>
    <p:sldId id="295" r:id="rId34"/>
    <p:sldId id="294" r:id="rId35"/>
    <p:sldId id="296" r:id="rId36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哒哒 熊猫" initials="哒哒" lastIdx="1" clrIdx="0"/>
  <p:cmAuthor id="3" name="Administrator" initials="A" lastIdx="1" clrIdx="2"/>
  <p:cmAuthor id="7" name="程 建辉" initials="程" lastIdx="1" clrIdx="5"/>
  <p:cmAuthor id="4" name="23899" initials="2" lastIdx="1" clrIdx="2"/>
  <p:cmAuthor id="5" name="高毅" initials="高" lastIdx="1" clrIdx="3"/>
  <p:cmAuthor id="6" name="Pharos" initials="P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8B7C"/>
    <a:srgbClr val="6A5548"/>
    <a:srgbClr val="B2B2B2"/>
    <a:srgbClr val="202020"/>
    <a:srgbClr val="323232"/>
    <a:srgbClr val="CC3300"/>
    <a:srgbClr val="CC0000"/>
    <a:srgbClr val="FF3300"/>
    <a:srgbClr val="990000"/>
    <a:srgbClr val="FF8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86374"/>
  </p:normalViewPr>
  <p:slideViewPr>
    <p:cSldViewPr snapToGrid="0" showGuides="1">
      <p:cViewPr varScale="1">
        <p:scale>
          <a:sx n="127" d="100"/>
          <a:sy n="127" d="100"/>
        </p:scale>
        <p:origin x="1952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1" Type="http://schemas.openxmlformats.org/officeDocument/2006/relationships/commentAuthors" Target="commentAuthors.xml"/><Relationship Id="rId4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handoutMaster" Target="handoutMasters/handoutMaster1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49" y="469127"/>
            <a:ext cx="10307927" cy="4093347"/>
          </a:xfrm>
        </p:spPr>
        <p:txBody>
          <a:bodyPr anchor="b">
            <a:norm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10307926" cy="64755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9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9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9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5.xm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8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.xml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0.xml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3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4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7.xml"/><Relationship Id="rId1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8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9.xml"/><Relationship Id="rId1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0.xml"/><Relationship Id="rId1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1.xml"/><Relationship Id="rId1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2.xml"/><Relationship Id="rId1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33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34.xml"/><Relationship Id="rId1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35.xml"/><Relationship Id="rId1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6.xml"/><Relationship Id="rId1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7.xml"/><Relationship Id="rId1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9.xml"/><Relationship Id="rId1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559019" y="683265"/>
            <a:ext cx="2633620" cy="22202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Technological advantages</a:t>
            </a:r>
            <a:r>
              <a:rPr lang="zh-CN"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｜材质工艺｜</a:t>
            </a:r>
            <a:endParaRPr lang="zh-CN" sz="103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59212" y="2026372"/>
            <a:ext cx="3904652" cy="2097747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填充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优质白鹅绒高绒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珍珠颗粒棉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超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柔丝绵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乳胶颗粒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4" name="object 3"/>
          <p:cNvSpPr/>
          <p:nvPr>
            <p:custDataLst>
              <p:tags r:id="rId1"/>
            </p:custDataLst>
          </p:nvPr>
        </p:nvSpPr>
        <p:spPr>
          <a:xfrm>
            <a:off x="9783445" y="18415"/>
            <a:ext cx="2408555" cy="6839585"/>
          </a:xfrm>
          <a:custGeom>
            <a:avLst/>
            <a:gdLst/>
            <a:ahLst/>
            <a:cxnLst/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0" rIns="0" bIns="0" rtlCol="0"/>
          <a:p>
            <a:endParaRPr sz="1160">
              <a:latin typeface="微软雅黑" charset="-122"/>
              <a:ea typeface="微软雅黑" charset="-122"/>
            </a:endParaRPr>
          </a:p>
        </p:txBody>
      </p:sp>
      <p:sp>
        <p:nvSpPr>
          <p:cNvPr id="6" name="object 3"/>
          <p:cNvSpPr/>
          <p:nvPr>
            <p:custDataLst>
              <p:tags r:id="rId2"/>
            </p:custDataLst>
          </p:nvPr>
        </p:nvSpPr>
        <p:spPr>
          <a:xfrm>
            <a:off x="8267700" y="17780"/>
            <a:ext cx="1620520" cy="6839585"/>
          </a:xfrm>
          <a:custGeom>
            <a:avLst/>
            <a:gdLst/>
            <a:ahLst/>
            <a:cxnLst/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p>
            <a:endParaRPr sz="1160">
              <a:latin typeface="微软雅黑" charset="-122"/>
              <a:ea typeface="微软雅黑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357090" y="560075"/>
            <a:ext cx="2633620" cy="22202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Technological advantages</a:t>
            </a:r>
            <a:r>
              <a:rPr lang="zh-CN"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｜材质工艺｜</a:t>
            </a:r>
            <a:endParaRPr lang="zh-CN" sz="103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4" name="图片 3" descr="11511721713794_.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8473" y="2807172"/>
            <a:ext cx="1865483" cy="2232927"/>
          </a:xfrm>
          <a:prstGeom prst="rect">
            <a:avLst/>
          </a:prstGeom>
        </p:spPr>
      </p:pic>
      <p:pic>
        <p:nvPicPr>
          <p:cNvPr id="5" name="图片 4" descr="11521721714082_.pi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592" y="2807172"/>
            <a:ext cx="1468136" cy="2232927"/>
          </a:xfrm>
          <a:prstGeom prst="rect">
            <a:avLst/>
          </a:prstGeom>
        </p:spPr>
      </p:pic>
      <p:pic>
        <p:nvPicPr>
          <p:cNvPr id="6" name="图片 5" descr="11531721714244_.p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363" y="2807582"/>
            <a:ext cx="2507383" cy="2178855"/>
          </a:xfrm>
          <a:prstGeom prst="rect">
            <a:avLst/>
          </a:prstGeom>
        </p:spPr>
      </p:pic>
      <p:pic>
        <p:nvPicPr>
          <p:cNvPr id="7" name="图片 6" descr="11541721714536_.pi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8381" y="2807172"/>
            <a:ext cx="1816327" cy="2175168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037530" y="2331994"/>
            <a:ext cx="687369" cy="269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160"/>
              <a:t>羽绒</a:t>
            </a:r>
            <a:endParaRPr lang="zh-CN" altLang="en-US" sz="1160"/>
          </a:p>
        </p:txBody>
      </p:sp>
      <p:sp>
        <p:nvSpPr>
          <p:cNvPr id="9" name="文本框 8"/>
          <p:cNvSpPr txBox="1"/>
          <p:nvPr/>
        </p:nvSpPr>
        <p:spPr>
          <a:xfrm>
            <a:off x="4181566" y="2331994"/>
            <a:ext cx="892188" cy="447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160"/>
              <a:t>珍珠颗粒棉</a:t>
            </a:r>
            <a:endParaRPr lang="zh-CN" altLang="en-US" sz="1160"/>
          </a:p>
        </p:txBody>
      </p:sp>
      <p:sp>
        <p:nvSpPr>
          <p:cNvPr id="10" name="文本框 9"/>
          <p:cNvSpPr txBox="1"/>
          <p:nvPr/>
        </p:nvSpPr>
        <p:spPr>
          <a:xfrm>
            <a:off x="6694274" y="2331994"/>
            <a:ext cx="892188" cy="269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160"/>
              <a:t>超柔丝棉</a:t>
            </a:r>
            <a:endParaRPr lang="zh-CN" altLang="en-US" sz="1160"/>
          </a:p>
        </p:txBody>
      </p:sp>
      <p:sp>
        <p:nvSpPr>
          <p:cNvPr id="11" name="文本框 10"/>
          <p:cNvSpPr txBox="1"/>
          <p:nvPr/>
        </p:nvSpPr>
        <p:spPr>
          <a:xfrm>
            <a:off x="9370837" y="2331994"/>
            <a:ext cx="892188" cy="269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160"/>
              <a:t>乳胶颗粒</a:t>
            </a:r>
            <a:endParaRPr lang="zh-CN" altLang="en-US" sz="1160"/>
          </a:p>
        </p:txBody>
      </p:sp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317084" y="884560"/>
            <a:ext cx="2633620" cy="22202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Technological advantages</a:t>
            </a:r>
            <a:r>
              <a:rPr lang="zh-CN"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｜材质工艺｜</a:t>
            </a:r>
            <a:endParaRPr lang="zh-CN" sz="103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17277" y="2387829"/>
            <a:ext cx="3904652" cy="2083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面料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rgbClr val="FF0000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头层真皮（时增、柏菲、华达、亚岛）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rgbClr val="FF0000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混纺棉麻（玛雅）</a:t>
            </a:r>
            <a:endParaRPr lang="zh-CN" altLang="en-US" sz="1200">
              <a:solidFill>
                <a:srgbClr val="FF0000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磨砂布（摩图）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马鞍皮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4" name="图片 3" descr="11551721715956_.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7255" y="0"/>
            <a:ext cx="4944745" cy="68357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49752" y="815788"/>
            <a:ext cx="2633551" cy="22202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Technological advantages</a:t>
            </a:r>
            <a:r>
              <a:rPr lang="zh-CN"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｜材质工艺｜</a:t>
            </a:r>
            <a:endParaRPr lang="zh-CN" sz="103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4" name="图片 3" descr="11561721715968_.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98640" y="0"/>
            <a:ext cx="5293360" cy="67671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22297" y="2150557"/>
            <a:ext cx="3288149" cy="22202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真皮类别区分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22297" y="2454507"/>
            <a:ext cx="3288149" cy="22202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普通荔枝纹（压纹较重，能遮住更多皮伤）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22020" y="2758440"/>
            <a:ext cx="4041775" cy="2152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摔纹皮（在滚筒反复摔打形成的自然纹路手感较柔软）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22020" y="3062605"/>
            <a:ext cx="5424170" cy="2152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rgbClr val="FF0000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纳帕皮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（将真皮经过特殊工艺处理，触感柔软表面细腻</a:t>
            </a: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 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韧性较好）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22297" y="3366357"/>
            <a:ext cx="5213030" cy="22202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rgbClr val="FF0000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半青皮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（行业内叫半粒面皮，表面浅的涂层打磨。皮质细腻透气性好）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22020" y="3670300"/>
            <a:ext cx="5293360" cy="2571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全青皮（全粒面皮，是直接用生皮柔制，只是表面染色，表面未加涂层。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亲肤效果很好韧性很好）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9510" y="1630045"/>
            <a:ext cx="3070860" cy="1960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490" y="3636010"/>
            <a:ext cx="1452245" cy="21266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590" y="3636010"/>
            <a:ext cx="1414780" cy="20897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396586" y="4461562"/>
            <a:ext cx="4777586" cy="1301414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棉麻面料是由棉和麻混纺合成的纺织品。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环保：是由天然棉和麻为材料混纺而成，没有使用化学染料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透气：拥有良好的透气性，能有效的吸收人体的微汗，维持身体干爽舒适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耐用抗皱：拥有良好的耐磨性和耐腐蚀性，长时间保持良好的外观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en-US" altLang="zh-CN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en-US" altLang="zh-CN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59194" y="632873"/>
            <a:ext cx="2633551" cy="22202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Technological advantages</a:t>
            </a:r>
            <a:r>
              <a:rPr lang="zh-CN"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｜材质工艺｜</a:t>
            </a:r>
            <a:endParaRPr lang="zh-CN" sz="103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170420" y="977900"/>
            <a:ext cx="2303780" cy="36087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259426" y="2968431"/>
            <a:ext cx="8163774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solidFill>
                  <a:schemeClr val="tx1"/>
                </a:solidFill>
              </a:rPr>
              <a:t>SAMACI</a:t>
            </a:r>
            <a:r>
              <a:rPr lang="zh-CN" altLang="en-US" sz="2400">
                <a:solidFill>
                  <a:schemeClr val="tx1"/>
                </a:solidFill>
              </a:rPr>
              <a:t>————品质高定系列</a:t>
            </a:r>
            <a:r>
              <a:rPr lang="en-US" altLang="zh-CN" sz="2400">
                <a:solidFill>
                  <a:schemeClr val="tx1"/>
                </a:solidFill>
              </a:rPr>
              <a:t>    </a:t>
            </a:r>
            <a:r>
              <a:rPr lang="zh-CN" altLang="en-US" sz="2400">
                <a:solidFill>
                  <a:schemeClr val="tx1"/>
                </a:solidFill>
              </a:rPr>
              <a:t>｜</a:t>
            </a:r>
            <a:r>
              <a:rPr lang="zh-CN" altLang="en-US" sz="1200">
                <a:solidFill>
                  <a:schemeClr val="tx1"/>
                </a:solidFill>
              </a:rPr>
              <a:t>“懂产品”</a:t>
            </a:r>
            <a:r>
              <a:rPr lang="en-US" altLang="zh-CN" sz="1200">
                <a:solidFill>
                  <a:schemeClr val="tx1"/>
                </a:solidFill>
              </a:rPr>
              <a:t> </a:t>
            </a:r>
            <a:endParaRPr lang="en-US" altLang="zh-CN" sz="1200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9271261" y="744515"/>
            <a:ext cx="24676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en-US" altLang="zh-CN" sz="1200">
                <a:latin typeface="微软雅黑" charset="-122"/>
                <a:ea typeface="微软雅黑" charset="-122"/>
              </a:rPr>
              <a:t>CONTENTS</a:t>
            </a:r>
            <a:endParaRPr lang="en-US" altLang="zh-CN" sz="1200">
              <a:latin typeface="微软雅黑" charset="-122"/>
              <a:ea typeface="微软雅黑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514952" y="3118843"/>
            <a:ext cx="3396069" cy="3204294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r">
              <a:lnSpc>
                <a:spcPct val="90000"/>
              </a:lnSpc>
            </a:pPr>
            <a:r>
              <a:rPr sz="16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</a:rPr>
              <a:t>Brand Description</a:t>
            </a:r>
            <a:endParaRPr sz="16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</a:endParaRPr>
          </a:p>
          <a:p>
            <a:pPr algn="r">
              <a:lnSpc>
                <a:spcPct val="9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</a:rPr>
              <a:t> 产品认知</a:t>
            </a:r>
            <a:r>
              <a:rPr lang="zh-CN" altLang="en-US" sz="1600" b="1">
                <a:latin typeface="微软雅黑" charset="-122"/>
                <a:ea typeface="微软雅黑" charset="-122"/>
                <a:cs typeface="微软雅黑" charset="-122"/>
              </a:rPr>
              <a:t> </a:t>
            </a:r>
            <a:endParaRPr lang="zh-CN" altLang="en-US" sz="1600" b="1">
              <a:latin typeface="微软雅黑" charset="-122"/>
              <a:ea typeface="微软雅黑" charset="-122"/>
              <a:cs typeface="微软雅黑" charset="-122"/>
            </a:endParaRPr>
          </a:p>
          <a:p>
            <a:pPr algn="r">
              <a:lnSpc>
                <a:spcPct val="90000"/>
              </a:lnSpc>
            </a:pPr>
            <a:endParaRPr lang="zh-CN" altLang="en-US" sz="1600" b="1">
              <a:latin typeface="微软雅黑" charset="-122"/>
              <a:ea typeface="微软雅黑" charset="-122"/>
              <a:cs typeface="微软雅黑" charset="-122"/>
            </a:endParaRPr>
          </a:p>
          <a:p>
            <a:pPr algn="r">
              <a:lnSpc>
                <a:spcPct val="90000"/>
              </a:lnSpc>
            </a:pPr>
            <a:r>
              <a:rPr sz="16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Technological advantages</a:t>
            </a:r>
            <a:endParaRPr sz="16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r">
              <a:lnSpc>
                <a:spcPct val="90000"/>
              </a:lnSpc>
            </a:pPr>
            <a:r>
              <a:rPr lang="zh-CN" altLang="en-US" sz="16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</a:rPr>
              <a:t>面料</a:t>
            </a:r>
            <a:r>
              <a:rPr lang="zh-CN" altLang="en-US" sz="16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</a:rPr>
              <a:t>适配</a:t>
            </a:r>
            <a:endParaRPr lang="zh-CN" altLang="en-US" sz="16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</a:endParaRPr>
          </a:p>
          <a:p>
            <a:pPr algn="r">
              <a:lnSpc>
                <a:spcPct val="90000"/>
              </a:lnSpc>
            </a:pPr>
            <a:endParaRPr lang="zh-CN" altLang="en-US" sz="1600" b="1">
              <a:latin typeface="微软雅黑" charset="-122"/>
              <a:ea typeface="微软雅黑" charset="-122"/>
              <a:cs typeface="微软雅黑" charset="-122"/>
            </a:endParaRPr>
          </a:p>
          <a:p>
            <a:pPr algn="r">
              <a:lnSpc>
                <a:spcPct val="90000"/>
              </a:lnSpc>
            </a:pPr>
            <a:r>
              <a:rPr sz="16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Sales method</a:t>
            </a:r>
            <a:endParaRPr sz="16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r">
              <a:lnSpc>
                <a:spcPct val="90000"/>
              </a:lnSpc>
            </a:pPr>
            <a:r>
              <a:rPr lang="zh-CN" altLang="en-US" sz="16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产品改版</a:t>
            </a:r>
            <a:r>
              <a:rPr lang="zh-CN" altLang="en-US" sz="1600" b="1">
                <a:latin typeface="微软雅黑" charset="-122"/>
                <a:ea typeface="微软雅黑" charset="-122"/>
                <a:cs typeface="微软雅黑" charset="-122"/>
              </a:rPr>
              <a:t> </a:t>
            </a:r>
            <a:endParaRPr lang="zh-CN" altLang="en-US" sz="1600" b="1">
              <a:latin typeface="微软雅黑" charset="-122"/>
              <a:ea typeface="微软雅黑" charset="-122"/>
              <a:cs typeface="微软雅黑" charset="-122"/>
            </a:endParaRPr>
          </a:p>
          <a:p>
            <a:pPr algn="r">
              <a:lnSpc>
                <a:spcPct val="90000"/>
              </a:lnSpc>
            </a:pPr>
            <a:endParaRPr lang="zh-CN" altLang="en-US" sz="1600">
              <a:latin typeface="微软雅黑" charset="-122"/>
              <a:ea typeface="微软雅黑" charset="-122"/>
              <a:cs typeface="微软雅黑" charset="-122"/>
            </a:endParaRPr>
          </a:p>
          <a:p>
            <a:pPr algn="r">
              <a:lnSpc>
                <a:spcPct val="90000"/>
              </a:lnSpc>
            </a:pPr>
            <a:endParaRPr lang="zh-CN" altLang="en-US" sz="1600" b="1">
              <a:latin typeface="微软雅黑" charset="-122"/>
              <a:ea typeface="微软雅黑" charset="-122"/>
              <a:cs typeface="微软雅黑" charset="-122"/>
            </a:endParaRPr>
          </a:p>
          <a:p>
            <a:pPr algn="r">
              <a:lnSpc>
                <a:spcPct val="90000"/>
              </a:lnSpc>
            </a:pPr>
            <a:r>
              <a:rPr lang="zh-CN" altLang="en-US" sz="1600" b="1">
                <a:latin typeface="微软雅黑" charset="-122"/>
                <a:ea typeface="微软雅黑" charset="-122"/>
                <a:cs typeface="微软雅黑" charset="-122"/>
                <a:sym typeface="+mn-ea"/>
              </a:rPr>
              <a:t> </a:t>
            </a:r>
            <a:endParaRPr lang="zh-CN" altLang="en-US" sz="1600" b="1">
              <a:latin typeface="微软雅黑" charset="-122"/>
              <a:ea typeface="微软雅黑" charset="-122"/>
              <a:cs typeface="微软雅黑" charset="-122"/>
            </a:endParaRPr>
          </a:p>
          <a:p>
            <a:pPr algn="r">
              <a:lnSpc>
                <a:spcPct val="90000"/>
              </a:lnSpc>
            </a:pPr>
            <a:endParaRPr lang="zh-CN" altLang="en-US" sz="1600" b="1">
              <a:latin typeface="微软雅黑" charset="-122"/>
              <a:ea typeface="微软雅黑" charset="-122"/>
              <a:cs typeface="微软雅黑" charset="-122"/>
            </a:endParaRPr>
          </a:p>
          <a:p>
            <a:pPr algn="r"/>
            <a:endParaRPr lang="zh-CN" altLang="en-US" sz="1600" b="1">
              <a:latin typeface="微软雅黑" charset="-122"/>
              <a:ea typeface="微软雅黑" charset="-122"/>
              <a:cs typeface="微软雅黑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23875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object 3"/>
          <p:cNvSpPr/>
          <p:nvPr>
            <p:custDataLst>
              <p:tags r:id="rId1"/>
            </p:custDataLst>
          </p:nvPr>
        </p:nvSpPr>
        <p:spPr>
          <a:xfrm>
            <a:off x="635" y="-635"/>
            <a:ext cx="12190730" cy="6858635"/>
          </a:xfrm>
          <a:custGeom>
            <a:avLst/>
            <a:gdLst/>
            <a:ahLst/>
            <a:cxnLst/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p>
            <a:endParaRPr>
              <a:latin typeface="微软雅黑" charset="-122"/>
              <a:ea typeface="微软雅黑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07830" y="3429635"/>
            <a:ext cx="2580640" cy="6330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sz="1400">
                <a:solidFill>
                  <a:schemeClr val="bg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product awareness</a:t>
            </a:r>
            <a:endParaRPr sz="1400">
              <a:solidFill>
                <a:schemeClr val="bg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r>
              <a:rPr lang="zh-CN" altLang="en-US" sz="1400">
                <a:solidFill>
                  <a:schemeClr val="bg1"/>
                </a:solidFill>
              </a:rPr>
              <a:t>产品</a:t>
            </a:r>
            <a:r>
              <a:rPr lang="zh-CN" altLang="en-US" sz="1400">
                <a:solidFill>
                  <a:schemeClr val="bg1"/>
                </a:solidFill>
              </a:rPr>
              <a:t>认知</a:t>
            </a:r>
            <a:endParaRPr lang="zh-CN" altLang="en-US" sz="14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8473" y="802302"/>
            <a:ext cx="3454490" cy="34417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r">
              <a:lnSpc>
                <a:spcPct val="90000"/>
              </a:lnSpc>
            </a:pPr>
            <a:r>
              <a:rPr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Brand Description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｜品牌叙述｜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8440" y="2780665"/>
            <a:ext cx="6481445" cy="27178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SAMACI  </a:t>
            </a: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萨玛奇是好风景家居旗下子品牌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源自于西班牙材料商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独立生产团队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材质严格把关，进口</a:t>
            </a: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真皮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材料、配件和工艺师傅均来自广东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极高自由度的满足客户家居需求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r="43615"/>
          <a:stretch>
            <a:fillRect/>
          </a:stretch>
        </p:blipFill>
        <p:spPr>
          <a:xfrm>
            <a:off x="6699443" y="915"/>
            <a:ext cx="5492894" cy="68581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261860" y="2800985"/>
            <a:ext cx="3030220" cy="2291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zh-CN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Fabric</a:t>
            </a: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不同类型产品适配不同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面料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096000" cy="68573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259426" y="2968431"/>
            <a:ext cx="8163774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solidFill>
                  <a:schemeClr val="tx1"/>
                </a:solidFill>
              </a:rPr>
              <a:t>SAMACI</a:t>
            </a:r>
            <a:r>
              <a:rPr lang="zh-CN" altLang="en-US" sz="2400">
                <a:solidFill>
                  <a:schemeClr val="tx1"/>
                </a:solidFill>
              </a:rPr>
              <a:t>————品质高定系列</a:t>
            </a:r>
            <a:r>
              <a:rPr lang="en-US" altLang="zh-CN" sz="2400">
                <a:solidFill>
                  <a:schemeClr val="tx1"/>
                </a:solidFill>
              </a:rPr>
              <a:t>    </a:t>
            </a:r>
            <a:r>
              <a:rPr lang="zh-CN" altLang="en-US" sz="2400">
                <a:solidFill>
                  <a:schemeClr val="tx1"/>
                </a:solidFill>
              </a:rPr>
              <a:t>｜</a:t>
            </a:r>
            <a:r>
              <a:rPr lang="zh-CN" altLang="en-US" sz="1200">
                <a:solidFill>
                  <a:schemeClr val="tx1"/>
                </a:solidFill>
              </a:rPr>
              <a:t>“懂</a:t>
            </a:r>
            <a:r>
              <a:rPr lang="zh-CN" altLang="en-US" sz="1200">
                <a:solidFill>
                  <a:schemeClr val="tx1"/>
                </a:solidFill>
              </a:rPr>
              <a:t>品牌”</a:t>
            </a:r>
            <a:endParaRPr lang="zh-CN" altLang="en-US" sz="1200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object 3"/>
          <p:cNvSpPr/>
          <p:nvPr>
            <p:custDataLst>
              <p:tags r:id="rId1"/>
            </p:custDataLst>
          </p:nvPr>
        </p:nvSpPr>
        <p:spPr>
          <a:xfrm>
            <a:off x="635" y="-635"/>
            <a:ext cx="12190730" cy="6858635"/>
          </a:xfrm>
          <a:custGeom>
            <a:avLst/>
            <a:gdLst/>
            <a:ahLst/>
            <a:cxnLst/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p>
            <a:endParaRPr>
              <a:latin typeface="微软雅黑" charset="-122"/>
              <a:ea typeface="微软雅黑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37663" y="3417300"/>
            <a:ext cx="225113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</a:rPr>
              <a:t>Fabric adaptation</a:t>
            </a:r>
            <a:endParaRPr lang="zh-CN" altLang="en-US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bg1"/>
                </a:solidFill>
              </a:rPr>
              <a:t>面料</a:t>
            </a:r>
            <a:r>
              <a:rPr lang="zh-CN" altLang="en-US">
                <a:solidFill>
                  <a:schemeClr val="bg1"/>
                </a:solidFill>
              </a:rPr>
              <a:t>适配</a:t>
            </a:r>
            <a:endParaRPr lang="zh-CN" altLang="en-US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1391740446866_.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761230" y="2259330"/>
            <a:ext cx="26689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bg1"/>
                </a:solidFill>
              </a:rPr>
              <a:t>面料更换</a:t>
            </a:r>
            <a:endParaRPr lang="zh-CN" altLang="en-US" sz="40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4885" y="616585"/>
            <a:ext cx="4216400" cy="26924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885" y="3447415"/>
            <a:ext cx="1993900" cy="2921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185" y="3488055"/>
            <a:ext cx="1943100" cy="287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261860" y="2596515"/>
            <a:ext cx="3030220" cy="34372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zh-CN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Fabric</a:t>
            </a: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原则上布艺和真皮可通换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考虑舒适型及外观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效果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棉麻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磨砂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布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真皮（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等级）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r="2247" b="10065"/>
          <a:stretch>
            <a:fillRect/>
          </a:stretch>
        </p:blipFill>
        <p:spPr>
          <a:xfrm>
            <a:off x="0" y="635"/>
            <a:ext cx="5589905" cy="68573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261860" y="2596515"/>
            <a:ext cx="3030220" cy="2291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zh-CN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Edge opening process</a:t>
            </a: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开边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工艺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前后同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材质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7261860" y="2596515"/>
            <a:ext cx="3030220" cy="2291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zh-CN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Edge opening process</a:t>
            </a: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模块化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产品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部位加减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尺寸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弧形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沙发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810385"/>
            <a:ext cx="6715125" cy="30772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854700" cy="68643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261860" y="2596515"/>
            <a:ext cx="3030220" cy="34372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zh-CN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Luxury Stone</a:t>
            </a: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奢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石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31850"/>
            <a:ext cx="7442200" cy="51943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686040" y="1710690"/>
            <a:ext cx="3030220" cy="34372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zh-CN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Fabric</a:t>
            </a: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奢石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区分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真假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大理石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选版</a:t>
            </a:r>
            <a:r>
              <a:rPr lang="en-US" alt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\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成品</a:t>
            </a: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做法</a:t>
            </a: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产地</a:t>
            </a: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/private/var/folders/j6/bgg2dx8j23n0py9k1q49fjy40000gn/T/com.kingsoft.wpsoffice.mac/picturecompress_20250226151156/output_1.pngoutput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350635" cy="6858000"/>
          </a:xfrm>
          <a:prstGeom prst="rect">
            <a:avLst/>
          </a:prstGeom>
        </p:spPr>
      </p:pic>
      <p:pic>
        <p:nvPicPr>
          <p:cNvPr id="3" name="图片 2" descr="/private/var/folders/j6/bgg2dx8j23n0py9k1q49fjy40000gn/T/com.kingsoft.wpsoffice.mac/picturecompress_20250226151217/output_1.pngoutput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5980" y="0"/>
            <a:ext cx="625602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259330" y="2968625"/>
            <a:ext cx="81635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solidFill>
                  <a:schemeClr val="tx1"/>
                </a:solidFill>
              </a:rPr>
              <a:t>SAMACI</a:t>
            </a:r>
            <a:r>
              <a:rPr lang="zh-CN" altLang="en-US" sz="2400">
                <a:solidFill>
                  <a:schemeClr val="tx1"/>
                </a:solidFill>
              </a:rPr>
              <a:t>————品质高定系列</a:t>
            </a:r>
            <a:r>
              <a:rPr lang="en-US" altLang="zh-CN" sz="2400">
                <a:solidFill>
                  <a:schemeClr val="tx1"/>
                </a:solidFill>
              </a:rPr>
              <a:t>    </a:t>
            </a:r>
            <a:r>
              <a:rPr lang="zh-CN" altLang="en-US" sz="2400">
                <a:solidFill>
                  <a:schemeClr val="tx1"/>
                </a:solidFill>
              </a:rPr>
              <a:t>｜</a:t>
            </a:r>
            <a:r>
              <a:rPr lang="zh-CN" altLang="en-US" sz="1200">
                <a:solidFill>
                  <a:schemeClr val="tx1"/>
                </a:solidFill>
              </a:rPr>
              <a:t>“懂</a:t>
            </a:r>
            <a:r>
              <a:rPr lang="zh-CN" altLang="en-US" sz="1200">
                <a:solidFill>
                  <a:schemeClr val="tx1"/>
                </a:solidFill>
              </a:rPr>
              <a:t>行”</a:t>
            </a:r>
            <a:r>
              <a:rPr lang="en-US" altLang="zh-CN" sz="1200">
                <a:solidFill>
                  <a:schemeClr val="tx1"/>
                </a:solidFill>
              </a:rPr>
              <a:t> </a:t>
            </a:r>
            <a:endParaRPr lang="en-US" altLang="zh-CN" sz="1200">
              <a:solidFill>
                <a:schemeClr val="tx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9015538" y="1994881"/>
            <a:ext cx="958168" cy="20193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p>
            <a:pPr indent="0">
              <a:lnSpc>
                <a:spcPts val="1070"/>
              </a:lnSpc>
            </a:pPr>
            <a:endParaRPr lang="en-US" sz="675" b="1">
              <a:solidFill>
                <a:srgbClr val="595959"/>
              </a:solidFill>
              <a:latin typeface="微软雅黑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16201" y="1676437"/>
            <a:ext cx="5290102" cy="4654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15">
                <a:latin typeface="黑体" charset="0"/>
                <a:ea typeface="黑体" charset="0"/>
              </a:rPr>
              <a:t>客户改善越来越多、欣赏水平提升</a:t>
            </a:r>
            <a:endParaRPr lang="zh-CN" altLang="en-US" sz="1215">
              <a:latin typeface="黑体" charset="0"/>
              <a:ea typeface="黑体" charset="0"/>
            </a:endParaRPr>
          </a:p>
          <a:p>
            <a:pPr algn="ctr"/>
            <a:r>
              <a:rPr lang="zh-CN" altLang="en-US" sz="1215">
                <a:latin typeface="黑体" charset="0"/>
                <a:ea typeface="黑体" charset="0"/>
              </a:rPr>
              <a:t>选择高品质和具有设计感产品的客户逐渐从一线城市扩散到省会、地级市</a:t>
            </a:r>
            <a:endParaRPr lang="zh-CN" altLang="en-US" sz="1215">
              <a:latin typeface="黑体" charset="0"/>
              <a:ea typeface="黑体" charset="0"/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object 3"/>
          <p:cNvSpPr/>
          <p:nvPr>
            <p:custDataLst>
              <p:tags r:id="rId1"/>
            </p:custDataLst>
          </p:nvPr>
        </p:nvSpPr>
        <p:spPr>
          <a:xfrm>
            <a:off x="635" y="0"/>
            <a:ext cx="12191365" cy="6858635"/>
          </a:xfrm>
          <a:custGeom>
            <a:avLst/>
            <a:gdLst/>
            <a:ahLst/>
            <a:cxnLst/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p>
            <a:endParaRPr sz="1160">
              <a:latin typeface="微软雅黑" charset="-122"/>
              <a:ea typeface="微软雅黑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519285" y="3311525"/>
            <a:ext cx="2313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1400">
                <a:solidFill>
                  <a:schemeClr val="bg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Brand Description</a:t>
            </a:r>
            <a:endParaRPr lang="zh-CN" altLang="en-US" sz="1400">
              <a:solidFill>
                <a:schemeClr val="bg1"/>
              </a:solidFill>
            </a:endParaRPr>
          </a:p>
          <a:p>
            <a:r>
              <a:rPr lang="zh-CN" altLang="en-US" sz="1400">
                <a:solidFill>
                  <a:schemeClr val="bg1"/>
                </a:solidFill>
              </a:rPr>
              <a:t>品牌叙述</a:t>
            </a:r>
            <a:endParaRPr lang="zh-CN" altLang="en-US" sz="14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957570" y="1521460"/>
            <a:ext cx="4691380" cy="4605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提升专业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度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了解“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同行”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产品</a:t>
            </a:r>
            <a:r>
              <a:rPr lang="en-US" alt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/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价格</a:t>
            </a:r>
            <a:r>
              <a:rPr lang="en-US" alt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/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服务</a:t>
            </a: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专业知识</a:t>
            </a:r>
            <a:r>
              <a:rPr lang="en-US" alt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-Minotti Poliform Baxter Cassina......</a:t>
            </a:r>
            <a:endParaRPr lang="en-US" alt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en-US" alt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明白材质之间的“区别”——</a:t>
            </a: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棉麻、真皮（分辨好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坏）</a:t>
            </a: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2981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833110" y="2282825"/>
            <a:ext cx="4691380" cy="33629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行业低价“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套路”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en-US" alt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材质说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表象（只说皮）</a:t>
            </a: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en-US" alt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外发工厂代工（货不对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版）</a:t>
            </a: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en-US" alt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内部材料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更换</a:t>
            </a: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en-US" alt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无售后</a:t>
            </a:r>
            <a:endParaRPr lang="zh-CN" altLang="en-US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14604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38010" y="0"/>
            <a:ext cx="5253990" cy="68573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860234" y="1126115"/>
            <a:ext cx="2633551" cy="22202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zh-CN" sz="1400">
                <a:solidFill>
                  <a:srgbClr val="FF0000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以全案思维</a:t>
            </a:r>
            <a:endParaRPr lang="zh-CN" sz="1400">
              <a:solidFill>
                <a:srgbClr val="FF0000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60234" y="2662661"/>
            <a:ext cx="2626177" cy="1882278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黑体" charset="0"/>
                <a:ea typeface="黑体" charset="0"/>
                <a:cs typeface="黑体" charset="0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黑体" charset="0"/>
                <a:ea typeface="黑体" charset="0"/>
                <a:cs typeface="黑体" charset="0"/>
              </a:rPr>
              <a:t>产品来源、设计理念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黑体" charset="0"/>
              <a:ea typeface="黑体" charset="0"/>
              <a:cs typeface="黑体" charset="0"/>
            </a:endParaRPr>
          </a:p>
          <a:p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黑体" charset="0"/>
              <a:ea typeface="黑体" charset="0"/>
              <a:cs typeface="黑体" charset="0"/>
            </a:endParaRPr>
          </a:p>
          <a:p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黑体" charset="0"/>
                <a:ea typeface="黑体" charset="0"/>
                <a:cs typeface="黑体" charset="0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黑体" charset="0"/>
                <a:ea typeface="黑体" charset="0"/>
                <a:cs typeface="黑体" charset="0"/>
              </a:rPr>
              <a:t>同款、品牌店价差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黑体" charset="0"/>
              <a:ea typeface="黑体" charset="0"/>
              <a:cs typeface="黑体" charset="0"/>
            </a:endParaRPr>
          </a:p>
          <a:p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黑体" charset="0"/>
              <a:ea typeface="黑体" charset="0"/>
              <a:cs typeface="黑体" charset="0"/>
            </a:endParaRPr>
          </a:p>
          <a:p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黑体" charset="0"/>
                <a:ea typeface="黑体" charset="0"/>
                <a:cs typeface="黑体" charset="0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黑体" charset="0"/>
                <a:ea typeface="黑体" charset="0"/>
                <a:cs typeface="黑体" charset="0"/>
              </a:rPr>
              <a:t>材质、工艺细节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黑体" charset="0"/>
              <a:ea typeface="黑体" charset="0"/>
              <a:cs typeface="黑体" charset="0"/>
            </a:endParaRPr>
          </a:p>
          <a:p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黑体" charset="0"/>
              <a:ea typeface="黑体" charset="0"/>
              <a:cs typeface="黑体" charset="0"/>
            </a:endParaRPr>
          </a:p>
          <a:p>
            <a:pPr indent="0" algn="l"/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</a:endParaRPr>
          </a:p>
          <a:p>
            <a:pPr indent="0" algn="l"/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sym typeface="+mn-ea"/>
              </a:rPr>
              <a:t>类比同行（例其他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sym typeface="+mn-ea"/>
              </a:rPr>
              <a:t>商场同款价格）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</a:endParaRPr>
          </a:p>
          <a:p>
            <a:pPr indent="0" algn="l"/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</a:endParaRPr>
          </a:p>
          <a:p>
            <a:pPr indent="0" algn="l"/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sym typeface="+mn-ea"/>
              </a:rPr>
              <a:t>产品自信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</a:endParaRPr>
          </a:p>
          <a:p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黑体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4925695" y="3822700"/>
            <a:ext cx="2587625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6A5548"/>
                </a:solidFill>
              </a14:hiddenFill>
            </a:ext>
          </a:extLst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rgbClr val="A58B7C"/>
                </a:solidFill>
              </a:rPr>
              <a:t>未完</a:t>
            </a:r>
            <a:r>
              <a:rPr lang="en-US" altLang="zh-CN" sz="2400">
                <a:solidFill>
                  <a:srgbClr val="A58B7C"/>
                </a:solidFill>
              </a:rPr>
              <a:t>·</a:t>
            </a:r>
            <a:r>
              <a:rPr lang="zh-CN" altLang="en-US" sz="2400">
                <a:solidFill>
                  <a:srgbClr val="A58B7C"/>
                </a:solidFill>
              </a:rPr>
              <a:t>待续</a:t>
            </a:r>
            <a:r>
              <a:rPr lang="en-US" altLang="zh-CN" sz="2400">
                <a:solidFill>
                  <a:srgbClr val="A58B7C"/>
                </a:solidFill>
              </a:rPr>
              <a:t>·······</a:t>
            </a:r>
            <a:endParaRPr lang="en-US" altLang="zh-CN" sz="2400">
              <a:solidFill>
                <a:srgbClr val="A58B7C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8473" y="802302"/>
            <a:ext cx="3454490" cy="34417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r">
              <a:lnSpc>
                <a:spcPct val="90000"/>
              </a:lnSpc>
            </a:pPr>
            <a:r>
              <a:rPr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Brand Description</a:t>
            </a:r>
            <a:r>
              <a:rPr lang="zh-CN" sz="160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｜品牌叙述｜</a:t>
            </a:r>
            <a:endParaRPr lang="zh-CN" sz="160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8440" y="2780665"/>
            <a:ext cx="6481445" cy="27178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90000"/>
              </a:lnSpc>
            </a:pPr>
            <a:r>
              <a:rPr lang="en-US" altLang="zh-CN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SAMACI  </a:t>
            </a: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萨玛奇是好风景家居旗下子品牌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源自于西班牙材料商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独立生产团队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材质严格把关，进口</a:t>
            </a: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真皮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材料、配件和工艺师傅均来自广东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ctr">
              <a:lnSpc>
                <a:spcPct val="90000"/>
              </a:lnSpc>
            </a:pPr>
            <a:r>
              <a:rPr lang="zh-CN" altLang="en-US" sz="12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极高自由度的满足客户家居需求</a:t>
            </a:r>
            <a:endParaRPr lang="zh-CN" altLang="en-US" sz="1200" b="1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r="43615"/>
          <a:stretch>
            <a:fillRect/>
          </a:stretch>
        </p:blipFill>
        <p:spPr>
          <a:xfrm>
            <a:off x="6699443" y="915"/>
            <a:ext cx="5492894" cy="68581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22468" y="520070"/>
            <a:ext cx="2228479" cy="22202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r">
              <a:lnSpc>
                <a:spcPct val="90000"/>
              </a:lnSpc>
            </a:pPr>
            <a:r>
              <a:rPr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Brand Description</a:t>
            </a:r>
            <a:r>
              <a:rPr lang="zh-CN"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｜品牌叙述｜</a:t>
            </a:r>
            <a:endParaRPr lang="zh-CN" sz="103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50915" y="1612265"/>
            <a:ext cx="5895975" cy="363410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22375" y="1501775"/>
            <a:ext cx="2931160" cy="37452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en-US" altLang="zh-CN" sz="14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SAMACI </a:t>
            </a: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的产品定位要高于目前好风景产品，主力产品为意大利各大品牌的“复刻”</a:t>
            </a:r>
            <a:r>
              <a:rPr lang="en-US" altLang="zh-CN" sz="14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 </a:t>
            </a: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并且材料选用和对工艺的要求较高。</a:t>
            </a:r>
            <a:endParaRPr lang="zh-CN" altLang="en-US" sz="14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4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木材，海绵，五金和羽绒等原材料均为广东发回</a:t>
            </a:r>
            <a:endParaRPr lang="zh-CN" altLang="en-US" sz="14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设计师，样板师及工人师傅也是广东团队，产品全部专线定制，保证工艺和品质。</a:t>
            </a:r>
            <a:endParaRPr lang="zh-CN" altLang="en-US" sz="14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4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目标客群为大宅</a:t>
            </a:r>
            <a:r>
              <a:rPr lang="en-US" altLang="zh-CN" sz="14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\</a:t>
            </a:r>
            <a:r>
              <a:rPr lang="zh-CN" altLang="en-US" sz="14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别墅和对产品设计、材质工艺有高品质要求的客户</a:t>
            </a:r>
            <a:endParaRPr lang="zh-CN" altLang="en-US" sz="14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4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object 3"/>
          <p:cNvSpPr/>
          <p:nvPr>
            <p:custDataLst>
              <p:tags r:id="rId1"/>
            </p:custDataLst>
          </p:nvPr>
        </p:nvSpPr>
        <p:spPr>
          <a:xfrm>
            <a:off x="635" y="0"/>
            <a:ext cx="12191365" cy="6858635"/>
          </a:xfrm>
          <a:custGeom>
            <a:avLst/>
            <a:gdLst/>
            <a:ahLst/>
            <a:cxnLst/>
            <a:rect l="l" t="t" r="r" b="b"/>
            <a:pathLst>
              <a:path w="5854065" h="6859905">
                <a:moveTo>
                  <a:pt x="0" y="6859524"/>
                </a:moveTo>
                <a:lnTo>
                  <a:pt x="5853684" y="6859524"/>
                </a:lnTo>
                <a:lnTo>
                  <a:pt x="5853684" y="0"/>
                </a:lnTo>
                <a:lnTo>
                  <a:pt x="0" y="0"/>
                </a:lnTo>
                <a:lnTo>
                  <a:pt x="0" y="6859524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p>
            <a:endParaRPr sz="1160">
              <a:latin typeface="微软雅黑" charset="-122"/>
              <a:ea typeface="微软雅黑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56700" y="3311525"/>
            <a:ext cx="26765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1400">
                <a:solidFill>
                  <a:schemeClr val="bg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Technological advantages</a:t>
            </a:r>
            <a:endParaRPr sz="1400">
              <a:solidFill>
                <a:schemeClr val="bg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endParaRPr lang="zh-CN" altLang="en-US" sz="1400">
              <a:solidFill>
                <a:schemeClr val="bg1"/>
              </a:solidFill>
            </a:endParaRPr>
          </a:p>
          <a:p>
            <a:r>
              <a:rPr lang="zh-CN" altLang="en-US" sz="1400">
                <a:solidFill>
                  <a:schemeClr val="bg1"/>
                </a:solidFill>
              </a:rPr>
              <a:t>选材</a:t>
            </a:r>
            <a:endParaRPr lang="zh-CN" altLang="en-US" sz="14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316448" y="683265"/>
            <a:ext cx="2633620" cy="22202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Technological advantages</a:t>
            </a:r>
            <a:r>
              <a:rPr lang="zh-CN"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｜材质工艺｜</a:t>
            </a:r>
            <a:endParaRPr lang="zh-CN" sz="103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16355" y="1851660"/>
            <a:ext cx="4550410" cy="20980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木材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采用俄罗斯进口落叶松</a:t>
            </a: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 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——全</a:t>
            </a: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A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级材（中龄</a:t>
            </a: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/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高寒地带木质坚韧）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药水侵泡除虫杀菌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烘干</a:t>
            </a: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+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风干控制含水率</a:t>
            </a: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12%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左右（不易变形、开裂）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六面抛光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47673" y="1106773"/>
            <a:ext cx="5744328" cy="46325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401097" y="4278013"/>
            <a:ext cx="3820676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落叶松木质硬，握钉力强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沙发不仅要承受静荷载，更重要的是动荷载及冲击荷载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828894" y="695330"/>
            <a:ext cx="2633620" cy="22202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Technological advantages</a:t>
            </a:r>
            <a:r>
              <a:rPr lang="zh-CN"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｜材质工艺｜</a:t>
            </a:r>
            <a:endParaRPr lang="zh-CN" sz="103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29087" y="2188297"/>
            <a:ext cx="3904652" cy="2097747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海绵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东亚</a:t>
            </a: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/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穗丰品牌海绵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不加粉粗孔高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回弹海绵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多层不同密度海绵、复合坐感（</a:t>
            </a: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40D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，</a:t>
            </a: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45D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，</a:t>
            </a:r>
            <a:r>
              <a:rPr lang="en-US" altLang="zh-CN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50D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）</a:t>
            </a:r>
            <a:endParaRPr lang="zh-CN" altLang="en-US" sz="120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28570" y="5682508"/>
            <a:ext cx="8531492" cy="447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160"/>
              <a:t>复合坐感一般用3-4层海绵不同厚度和尺寸来调节。底部一般用高密度海绵做为支撑层提供良好的支撑性，中间层用中密度海绵做软硬度调节，上层用低密高回弹/记忆棉做舒适层调节。</a:t>
            </a:r>
            <a:endParaRPr lang="zh-CN" altLang="en-US" sz="1160"/>
          </a:p>
        </p:txBody>
      </p:sp>
      <p:pic>
        <p:nvPicPr>
          <p:cNvPr id="9" name="图片 8" descr="11571721782674_.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88860" y="668655"/>
            <a:ext cx="3458845" cy="40036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559654" y="1058550"/>
            <a:ext cx="2633620" cy="22202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Technological advantages</a:t>
            </a:r>
            <a:r>
              <a:rPr lang="zh-CN" sz="1030">
                <a:solidFill>
                  <a:schemeClr val="tx1"/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｜材质工艺｜</a:t>
            </a:r>
            <a:endParaRPr lang="zh-CN" sz="1030">
              <a:solidFill>
                <a:schemeClr val="tx1"/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53193" y="2380067"/>
            <a:ext cx="3904652" cy="2097747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lnSpc>
                <a:spcPct val="90000"/>
              </a:lnSpc>
            </a:pPr>
            <a:r>
              <a:rPr lang="zh-CN" altLang="en-US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弹簧绷带</a:t>
            </a: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电镀铬高锰弹簧</a:t>
            </a:r>
            <a:r>
              <a:rPr lang="en-US" altLang="zh-CN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 3.8mm</a:t>
            </a:r>
            <a:r>
              <a:rPr lang="zh-CN" altLang="en-US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拱簧</a:t>
            </a: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进口超强黑红绷带（</a:t>
            </a:r>
            <a:r>
              <a:rPr lang="en-US" altLang="zh-CN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100</a:t>
            </a:r>
            <a:r>
              <a:rPr lang="zh-CN" altLang="en-US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股以上，与宽度</a:t>
            </a:r>
            <a:r>
              <a:rPr lang="zh-CN" altLang="en-US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无关）</a:t>
            </a: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  <a:p>
            <a:pPr algn="l">
              <a:lnSpc>
                <a:spcPct val="90000"/>
              </a:lnSpc>
            </a:pPr>
            <a:r>
              <a:rPr lang="en-US" altLang="zh-CN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·</a:t>
            </a:r>
            <a:r>
              <a:rPr lang="zh-CN" altLang="en-US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全系</a:t>
            </a:r>
            <a:r>
              <a:rPr lang="en-US" altLang="zh-CN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YKK</a:t>
            </a:r>
            <a:r>
              <a:rPr lang="zh-CN" altLang="en-US" sz="1030">
                <a:solidFill>
                  <a:schemeClr val="tx1">
                    <a:lumMod val="50000"/>
                    <a:lumOff val="50000"/>
                  </a:schemeClr>
                </a:solidFill>
                <a:latin typeface="微软雅黑" charset="-122"/>
                <a:ea typeface="微软雅黑" charset="-122"/>
                <a:cs typeface="微软雅黑" charset="-122"/>
                <a:sym typeface="+mn-ea"/>
              </a:rPr>
              <a:t>拉链</a:t>
            </a:r>
            <a:endParaRPr lang="zh-CN" altLang="en-US" sz="1030">
              <a:solidFill>
                <a:schemeClr val="tx1">
                  <a:lumMod val="50000"/>
                  <a:lumOff val="50000"/>
                </a:schemeClr>
              </a:solidFill>
              <a:latin typeface="微软雅黑" charset="-122"/>
              <a:ea typeface="微软雅黑" charset="-122"/>
              <a:cs typeface="微软雅黑" charset="-122"/>
              <a:sym typeface="+mn-ea"/>
            </a:endParaRPr>
          </a:p>
        </p:txBody>
      </p:sp>
      <p:pic>
        <p:nvPicPr>
          <p:cNvPr id="2" name="图片 1" descr="11581721782779_.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57534" y="2247200"/>
            <a:ext cx="6343625" cy="2734321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2.xml><?xml version="1.0" encoding="utf-8"?>
<p:tagLst xmlns:p="http://schemas.openxmlformats.org/presentationml/2006/main">
  <p:tag name="KSO_WM_UNIT_PLACING_PICTURE_USER_VIEWPORT" val="{&quot;height&quot;:10803,&quot;width&quot;:9001}"/>
</p:tagLst>
</file>

<file path=ppt/tags/tag13.xml><?xml version="1.0" encoding="utf-8"?>
<p:tagLst xmlns:p="http://schemas.openxmlformats.org/presentationml/2006/main">
  <p:tag name="KSO_WM_UNIT_PLACING_PICTURE_USER_VIEWPORT" val="{&quot;height&quot;:10803,&quot;width&quot;:9001}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9.xml><?xml version="1.0" encoding="utf-8"?>
<p:tagLst xmlns:p="http://schemas.openxmlformats.org/presentationml/2006/main">
  <p:tag name="KSO_WM_SPECIAL_SOURCE" val="bdnull"/>
</p:tagLst>
</file>

<file path=ppt/tags/tag2.xml><?xml version="1.0" encoding="utf-8"?>
<p:tagLst xmlns:p="http://schemas.openxmlformats.org/presentationml/2006/main">
  <p:tag name="KSO_WM_SPECIAL_SOURCE" val="bdnull"/>
</p:tagLst>
</file>

<file path=ppt/tags/tag20.xml><?xml version="1.0" encoding="utf-8"?>
<p:tagLst xmlns:p="http://schemas.openxmlformats.org/presentationml/2006/main">
  <p:tag name="KSO_WM_SPECIAL_SOURCE" val="bdnull"/>
</p:tagLst>
</file>

<file path=ppt/tags/tag21.xml><?xml version="1.0" encoding="utf-8"?>
<p:tagLst xmlns:p="http://schemas.openxmlformats.org/presentationml/2006/main">
  <p:tag name="KSO_WM_UNIT_PLACING_PICTURE_USER_VIEWPORT" val="{&quot;height&quot;:10803,&quot;width&quot;:9001}"/>
</p:tagLst>
</file>

<file path=ppt/tags/tag22.xml><?xml version="1.0" encoding="utf-8"?>
<p:tagLst xmlns:p="http://schemas.openxmlformats.org/presentationml/2006/main">
  <p:tag name="KSO_WM_SPECIAL_SOURCE" val="bdnull"/>
</p:tagLst>
</file>

<file path=ppt/tags/tag23.xml><?xml version="1.0" encoding="utf-8"?>
<p:tagLst xmlns:p="http://schemas.openxmlformats.org/presentationml/2006/main">
  <p:tag name="KSO_WM_SPECIAL_SOURCE" val="bdnull"/>
</p:tagLst>
</file>

<file path=ppt/tags/tag24.xml><?xml version="1.0" encoding="utf-8"?>
<p:tagLst xmlns:p="http://schemas.openxmlformats.org/presentationml/2006/main">
  <p:tag name="KSO_WM_SPECIAL_SOURCE" val="bdnull"/>
</p:tagLst>
</file>

<file path=ppt/tags/tag25.xml><?xml version="1.0" encoding="utf-8"?>
<p:tagLst xmlns:p="http://schemas.openxmlformats.org/presentationml/2006/main">
  <p:tag name="KSO_WM_UNIT_PLACING_PICTURE_USER_VIEWPORT" val="{&quot;height&quot;:10803,&quot;width&quot;:9001}"/>
</p:tagLst>
</file>

<file path=ppt/tags/tag26.xml><?xml version="1.0" encoding="utf-8"?>
<p:tagLst xmlns:p="http://schemas.openxmlformats.org/presentationml/2006/main">
  <p:tag name="KSO_WM_SPECIAL_SOURCE" val="bdnull"/>
</p:tagLst>
</file>

<file path=ppt/tags/tag27.xml><?xml version="1.0" encoding="utf-8"?>
<p:tagLst xmlns:p="http://schemas.openxmlformats.org/presentationml/2006/main">
  <p:tag name="KSO_WM_SPECIAL_SOURCE" val="bdnull"/>
</p:tagLst>
</file>

<file path=ppt/tags/tag28.xml><?xml version="1.0" encoding="utf-8"?>
<p:tagLst xmlns:p="http://schemas.openxmlformats.org/presentationml/2006/main">
  <p:tag name="KSO_WM_SPECIAL_SOURCE" val="bdnull"/>
</p:tagLst>
</file>

<file path=ppt/tags/tag29.xml><?xml version="1.0" encoding="utf-8"?>
<p:tagLst xmlns:p="http://schemas.openxmlformats.org/presentationml/2006/main">
  <p:tag name="KSO_WM_SPECIAL_SOURCE" val="bdnull"/>
</p:tagLst>
</file>

<file path=ppt/tags/tag3.xml><?xml version="1.0" encoding="utf-8"?>
<p:tagLst xmlns:p="http://schemas.openxmlformats.org/presentationml/2006/main">
  <p:tag name="KSO_WM_UNIT_PLACING_PICTURE_USER_VIEWPORT" val="{&quot;height&quot;:10803,&quot;width&quot;:9001}"/>
</p:tagLst>
</file>

<file path=ppt/tags/tag30.xml><?xml version="1.0" encoding="utf-8"?>
<p:tagLst xmlns:p="http://schemas.openxmlformats.org/presentationml/2006/main">
  <p:tag name="KSO_WM_SPECIAL_SOURCE" val="bdnull"/>
</p:tagLst>
</file>

<file path=ppt/tags/tag31.xml><?xml version="1.0" encoding="utf-8"?>
<p:tagLst xmlns:p="http://schemas.openxmlformats.org/presentationml/2006/main">
  <p:tag name="KSO_WM_SPECIAL_SOURCE" val="bdnull"/>
</p:tagLst>
</file>

<file path=ppt/tags/tag32.xml><?xml version="1.0" encoding="utf-8"?>
<p:tagLst xmlns:p="http://schemas.openxmlformats.org/presentationml/2006/main">
  <p:tag name="KSO_WM_SPECIAL_SOURCE" val="bdnull"/>
</p:tagLst>
</file>

<file path=ppt/tags/tag33.xml><?xml version="1.0" encoding="utf-8"?>
<p:tagLst xmlns:p="http://schemas.openxmlformats.org/presentationml/2006/main">
  <p:tag name="KSO_WM_SPECIAL_SOURCE" val="bdnull"/>
</p:tagLst>
</file>

<file path=ppt/tags/tag34.xml><?xml version="1.0" encoding="utf-8"?>
<p:tagLst xmlns:p="http://schemas.openxmlformats.org/presentationml/2006/main">
  <p:tag name="KSO_WM_SPECIAL_SOURCE" val="bdnull"/>
</p:tagLst>
</file>

<file path=ppt/tags/tag35.xml><?xml version="1.0" encoding="utf-8"?>
<p:tagLst xmlns:p="http://schemas.openxmlformats.org/presentationml/2006/main">
  <p:tag name="KSO_WM_SPECIAL_SOURCE" val="bdnull"/>
</p:tagLst>
</file>

<file path=ppt/tags/tag36.xml><?xml version="1.0" encoding="utf-8"?>
<p:tagLst xmlns:p="http://schemas.openxmlformats.org/presentationml/2006/main">
  <p:tag name="KSO_WM_SPECIAL_SOURCE" val="bdnull"/>
</p:tagLst>
</file>

<file path=ppt/tags/tag37.xml><?xml version="1.0" encoding="utf-8"?>
<p:tagLst xmlns:p="http://schemas.openxmlformats.org/presentationml/2006/main">
  <p:tag name="KSO_WM_SPECIAL_SOURCE" val="bdnull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9.xml><?xml version="1.0" encoding="utf-8"?>
<p:tagLst xmlns:p="http://schemas.openxmlformats.org/presentationml/2006/main">
  <p:tag name="KSO_WM_SPECIAL_SOURCE" val="bdnull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.xml><?xml version="1.0" encoding="utf-8"?>
<p:tagLst xmlns:p="http://schemas.openxmlformats.org/presentationml/2006/main">
  <p:tag name="KSO_WM_SPECIAL_SOURCE" val="bdnull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PLACING_PICTURE_USER_VIEWPORT" val="{&quot;height&quot;:10803,&quot;width&quot;:9001}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1896</Words>
  <Application>WPS 表格</Application>
  <PresentationFormat>宽屏</PresentationFormat>
  <Paragraphs>290</Paragraphs>
  <Slides>33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汉仪旗黑</vt:lpstr>
      <vt:lpstr>宋体</vt:lpstr>
      <vt:lpstr>Arial Unicode MS</vt:lpstr>
      <vt:lpstr>汉仪书宋二KW</vt:lpstr>
      <vt:lpstr>Calibri</vt:lpstr>
      <vt:lpstr>Helvetica Neue</vt:lpstr>
      <vt:lpstr>黑体</vt:lpstr>
      <vt:lpstr>汉仪中黑KW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Garthy'</cp:lastModifiedBy>
  <cp:revision>19</cp:revision>
  <dcterms:created xsi:type="dcterms:W3CDTF">2025-03-31T08:34:17Z</dcterms:created>
  <dcterms:modified xsi:type="dcterms:W3CDTF">2025-03-31T08:34:17Z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2052-6.2.0.8299</vt:lpwstr>
  </property>
  <property fmtid="{D5CDD505-2E9C-101B-9397-08002B2CF9AE}" pid="3" name="ICV">
    <vt:lpwstr>21AFE73AA950DF5C1721E2678FB4E01B_43</vt:lpwstr>
  </property>
</Properties>
</file>